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58"/>
  </p:notesMasterIdLst>
  <p:handoutMasterIdLst>
    <p:handoutMasterId r:id="rId59"/>
  </p:handoutMasterIdLst>
  <p:sldIdLst>
    <p:sldId id="2076138457" r:id="rId2"/>
    <p:sldId id="2076138514" r:id="rId3"/>
    <p:sldId id="1695" r:id="rId4"/>
    <p:sldId id="1685" r:id="rId5"/>
    <p:sldId id="1699" r:id="rId6"/>
    <p:sldId id="1700" r:id="rId7"/>
    <p:sldId id="1697" r:id="rId8"/>
    <p:sldId id="1735" r:id="rId9"/>
    <p:sldId id="1736" r:id="rId10"/>
    <p:sldId id="1733" r:id="rId11"/>
    <p:sldId id="1687" r:id="rId12"/>
    <p:sldId id="1701" r:id="rId13"/>
    <p:sldId id="1702" r:id="rId14"/>
    <p:sldId id="1703" r:id="rId15"/>
    <p:sldId id="1729" r:id="rId16"/>
    <p:sldId id="1696" r:id="rId17"/>
    <p:sldId id="1730" r:id="rId18"/>
    <p:sldId id="1731" r:id="rId19"/>
    <p:sldId id="1732" r:id="rId20"/>
    <p:sldId id="1705" r:id="rId21"/>
    <p:sldId id="1689" r:id="rId22"/>
    <p:sldId id="1706" r:id="rId23"/>
    <p:sldId id="1707" r:id="rId24"/>
    <p:sldId id="1714" r:id="rId25"/>
    <p:sldId id="1741" r:id="rId26"/>
    <p:sldId id="1710" r:id="rId27"/>
    <p:sldId id="1711" r:id="rId28"/>
    <p:sldId id="1737" r:id="rId29"/>
    <p:sldId id="1738" r:id="rId30"/>
    <p:sldId id="1712" r:id="rId31"/>
    <p:sldId id="1713" r:id="rId32"/>
    <p:sldId id="1683" r:id="rId33"/>
    <p:sldId id="1715" r:id="rId34"/>
    <p:sldId id="1716" r:id="rId35"/>
    <p:sldId id="1728" r:id="rId36"/>
    <p:sldId id="1717" r:id="rId37"/>
    <p:sldId id="1722" r:id="rId38"/>
    <p:sldId id="1726" r:id="rId39"/>
    <p:sldId id="1718" r:id="rId40"/>
    <p:sldId id="1719" r:id="rId41"/>
    <p:sldId id="1721" r:id="rId42"/>
    <p:sldId id="1720" r:id="rId43"/>
    <p:sldId id="1723" r:id="rId44"/>
    <p:sldId id="1724" r:id="rId45"/>
    <p:sldId id="1725" r:id="rId46"/>
    <p:sldId id="2076138517" r:id="rId47"/>
    <p:sldId id="2076138518" r:id="rId48"/>
    <p:sldId id="1681" r:id="rId49"/>
    <p:sldId id="1682" r:id="rId50"/>
    <p:sldId id="2076138519" r:id="rId51"/>
    <p:sldId id="1684" r:id="rId52"/>
    <p:sldId id="2076138520" r:id="rId53"/>
    <p:sldId id="1739" r:id="rId54"/>
    <p:sldId id="1740" r:id="rId55"/>
    <p:sldId id="2076138515" r:id="rId56"/>
    <p:sldId id="2076138516" r:id="rId5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6F2F2"/>
    <a:srgbClr val="FFFFFF"/>
    <a:srgbClr val="50E6FF"/>
    <a:srgbClr val="0F780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5" autoAdjust="0"/>
    <p:restoredTop sz="96242" autoAdjust="0"/>
  </p:normalViewPr>
  <p:slideViewPr>
    <p:cSldViewPr snapToGrid="0">
      <p:cViewPr varScale="1">
        <p:scale>
          <a:sx n="106" d="100"/>
          <a:sy n="106" d="100"/>
        </p:scale>
        <p:origin x="576" y="10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10/26/2021 11:07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10/26/2021 11:02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7866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5256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7" r:id="rId118"/>
    <p:sldLayoutId id="2147485408" r:id="rId119"/>
    <p:sldLayoutId id="2147485409"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mbeo52/468513562/"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nc-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l.wikipedia.org/wiki/Jason_Voorhees" TargetMode="External"/><Relationship Id="rId2" Type="http://schemas.openxmlformats.org/officeDocument/2006/relationships/image" Target="../media/image26.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2" Type="http://schemas.openxmlformats.org/officeDocument/2006/relationships/hyperlink" Target="https://www.ibm.com/support/knowledgecenter/en/SS9H2Y_7.7.0/com.ibm.dp.doc/json_jsonxconversionexample.html" TargetMode="External"/><Relationship Id="rId1" Type="http://schemas.openxmlformats.org/officeDocument/2006/relationships/slideLayout" Target="../slideLayouts/slideLayout101.xml"/></Relationships>
</file>

<file path=ppt/slides/_rels/slide17.xml.rels><?xml version="1.0" encoding="UTF-8" standalone="yes"?>
<Relationships xmlns="http://schemas.openxmlformats.org/package/2006/relationships"><Relationship Id="rId3" Type="http://schemas.openxmlformats.org/officeDocument/2006/relationships/hyperlink" Target="https://www.atareao.es/tutorial/ansible/yaml-el-reemplazo-de-json/" TargetMode="External"/><Relationship Id="rId2" Type="http://schemas.openxmlformats.org/officeDocument/2006/relationships/image" Target="../media/image27.jpg"/><Relationship Id="rId1" Type="http://schemas.openxmlformats.org/officeDocument/2006/relationships/slideLayout" Target="../slideLayouts/slideLayout48.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tools.ietf.org/html/rfc2324" TargetMode="External"/><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0.xml.rels><?xml version="1.0" encoding="UTF-8" standalone="yes"?>
<Relationships xmlns="http://schemas.openxmlformats.org/package/2006/relationships"><Relationship Id="rId2" Type="http://schemas.openxmlformats.org/officeDocument/2006/relationships/hyperlink" Target="https://futurama.com/api/characters" TargetMode="External"/><Relationship Id="rId1" Type="http://schemas.openxmlformats.org/officeDocument/2006/relationships/slideLayout" Target="../slideLayouts/slideLayout119.xml"/></Relationships>
</file>

<file path=ppt/slides/_rels/slide31.xml.rels><?xml version="1.0" encoding="UTF-8" standalone="yes"?>
<Relationships xmlns="http://schemas.openxmlformats.org/package/2006/relationships"><Relationship Id="rId2" Type="http://schemas.openxmlformats.org/officeDocument/2006/relationships/hyperlink" Target="https://futurama.com/api/characters/42" TargetMode="External"/><Relationship Id="rId1" Type="http://schemas.openxmlformats.org/officeDocument/2006/relationships/slideLayout" Target="../slideLayouts/slideLayout1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s://commons.wikimedia.org/wiki/File:CSIRO_ScienceImage_2819_Preparing_samples_of_soy_sauce_for_testing.jpg" TargetMode="External"/><Relationship Id="rId2" Type="http://schemas.openxmlformats.org/officeDocument/2006/relationships/image" Target="../media/image30.jpg"/><Relationship Id="rId1" Type="http://schemas.openxmlformats.org/officeDocument/2006/relationships/slideLayout" Target="../slideLayouts/slideLayout48.xml"/><Relationship Id="rId4" Type="http://schemas.openxmlformats.org/officeDocument/2006/relationships/hyperlink" Target="https://creativecommons.org/licenses/by-sa/3.0/"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calvaryga.com/are-you-faking-it/" TargetMode="External"/><Relationship Id="rId2" Type="http://schemas.openxmlformats.org/officeDocument/2006/relationships/image" Target="../media/image31.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grpc/grpc" TargetMode="Externa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6.xml.rels><?xml version="1.0" encoding="UTF-8" standalone="yes"?>
<Relationships xmlns="http://schemas.openxmlformats.org/package/2006/relationships"><Relationship Id="rId2" Type="http://schemas.openxmlformats.org/officeDocument/2006/relationships/hyperlink" Target="https://graphql.org/"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hyperlink" Target="https://pngimg.com/download/27897" TargetMode="External"/><Relationship Id="rId2" Type="http://schemas.openxmlformats.org/officeDocument/2006/relationships/image" Target="../media/image25.png"/><Relationship Id="rId1" Type="http://schemas.openxmlformats.org/officeDocument/2006/relationships/slideLayout" Target="../slideLayouts/slideLayout48.xml"/><Relationship Id="rId4"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www.w3schools.com/xml/xml_soap.asp" TargetMode="Externa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2" Type="http://schemas.openxmlformats.org/officeDocument/2006/relationships/hyperlink" Target="https://www.w3schools.com/xml/xml_soap.asp" TargetMode="External"/><Relationship Id="rId1" Type="http://schemas.openxmlformats.org/officeDocument/2006/relationships/slideLayout" Target="../slideLayouts/slideLayout1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JSON and the REST</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Picture Placeholder 6">
            <a:extLst>
              <a:ext uri="{FF2B5EF4-FFF2-40B4-BE49-F238E27FC236}">
                <a16:creationId xmlns:a16="http://schemas.microsoft.com/office/drawing/2014/main" id="{868BE5B2-155F-4E92-AC93-C6275C6A84D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699" r="16699"/>
          <a:stretch/>
        </p:blipFill>
        <p:spPr>
          <a:xfrm>
            <a:off x="5334000" y="0"/>
            <a:ext cx="6858000" cy="6858000"/>
          </a:xfrm>
        </p:spPr>
      </p:pic>
      <p:sp>
        <p:nvSpPr>
          <p:cNvPr id="8" name="TextBox 7">
            <a:extLst>
              <a:ext uri="{FF2B5EF4-FFF2-40B4-BE49-F238E27FC236}">
                <a16:creationId xmlns:a16="http://schemas.microsoft.com/office/drawing/2014/main" id="{07DE1371-9B22-48BD-940A-F55775D67766}"/>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dirty="0">
                <a:hlinkClick r:id="rId3" tooltip="https://www.flickr.com/photos/mbeo52/468513562/"/>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kull&#10;&#10;Description automatically generated with low confidence">
            <a:extLst>
              <a:ext uri="{FF2B5EF4-FFF2-40B4-BE49-F238E27FC236}">
                <a16:creationId xmlns:a16="http://schemas.microsoft.com/office/drawing/2014/main" id="{B8480AFC-65FD-46FA-860F-5A6C40F5DA86}"/>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170" b="11243"/>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en-US" noProof="0" dirty="0"/>
              <a:t>JSON</a:t>
            </a:r>
          </a:p>
        </p:txBody>
      </p:sp>
      <p:sp>
        <p:nvSpPr>
          <p:cNvPr id="8" name="TextBox 7">
            <a:extLst>
              <a:ext uri="{FF2B5EF4-FFF2-40B4-BE49-F238E27FC236}">
                <a16:creationId xmlns:a16="http://schemas.microsoft.com/office/drawing/2014/main" id="{D1E955AE-4957-4D86-B626-231B8B65C787}"/>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pl.wikipedia.org/wiki/Jason_Voorhe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215458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JSON</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2548390"/>
          </a:xfrm>
        </p:spPr>
        <p:txBody>
          <a:bodyPr/>
          <a:lstStyle/>
          <a:p>
            <a:r>
              <a:rPr lang="en-US" sz="3600" noProof="0" dirty="0"/>
              <a:t>JavaScript Object Notation</a:t>
            </a:r>
          </a:p>
          <a:p>
            <a:r>
              <a:rPr lang="en-US" sz="3600" noProof="0" dirty="0"/>
              <a:t>Lightweight text-data interchange format</a:t>
            </a:r>
          </a:p>
          <a:p>
            <a:r>
              <a:rPr lang="en-US" sz="3600" noProof="0" dirty="0"/>
              <a:t>Language independent (uses JavaScript syntax)</a:t>
            </a:r>
          </a:p>
          <a:p>
            <a:r>
              <a:rPr lang="en-US" sz="3600" noProof="0" dirty="0"/>
              <a:t>"Self-describing" and easy to understand</a:t>
            </a:r>
          </a:p>
        </p:txBody>
      </p:sp>
    </p:spTree>
    <p:extLst>
      <p:ext uri="{BB962C8B-B14F-4D97-AF65-F5344CB8AC3E}">
        <p14:creationId xmlns:p14="http://schemas.microsoft.com/office/powerpoint/2010/main" val="58628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JSON Syntax</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877985"/>
          </a:xfrm>
        </p:spPr>
        <p:txBody>
          <a:bodyPr/>
          <a:lstStyle/>
          <a:p>
            <a:r>
              <a:rPr lang="en-US" sz="3600" noProof="0" dirty="0"/>
              <a:t>(subset of the JavaScript object notation syntax)</a:t>
            </a:r>
          </a:p>
          <a:p>
            <a:endParaRPr lang="en-US" sz="3600" noProof="0" dirty="0"/>
          </a:p>
          <a:p>
            <a:r>
              <a:rPr lang="en-US" sz="3600" noProof="0" dirty="0"/>
              <a:t>Data is in name/value pairs</a:t>
            </a:r>
          </a:p>
          <a:p>
            <a:r>
              <a:rPr lang="en-US" sz="3600" noProof="0" dirty="0"/>
              <a:t>Data is separated by commas</a:t>
            </a:r>
          </a:p>
          <a:p>
            <a:r>
              <a:rPr lang="en-US" sz="3600" noProof="0" dirty="0"/>
              <a:t>Curly braces hold objects</a:t>
            </a:r>
          </a:p>
          <a:p>
            <a:r>
              <a:rPr lang="en-US" sz="3600" noProof="0" dirty="0"/>
              <a:t>Square brackets hold arrays</a:t>
            </a:r>
          </a:p>
        </p:txBody>
      </p:sp>
    </p:spTree>
    <p:extLst>
      <p:ext uri="{BB962C8B-B14F-4D97-AF65-F5344CB8AC3E}">
        <p14:creationId xmlns:p14="http://schemas.microsoft.com/office/powerpoint/2010/main" val="3278201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JSON Name/Value Pairs</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5022914"/>
          </a:xfrm>
        </p:spPr>
        <p:txBody>
          <a:bodyPr/>
          <a:lstStyle/>
          <a:p>
            <a:r>
              <a:rPr lang="en-US" sz="3200" noProof="0" dirty="0"/>
              <a:t>A name/value pair consists of a field name (in double quotes), followed by a colon, followed by a value:</a:t>
            </a:r>
          </a:p>
          <a:p>
            <a:endParaRPr lang="en-US" sz="3200" noProof="0" dirty="0"/>
          </a:p>
          <a:p>
            <a:pPr algn="ctr"/>
            <a:r>
              <a:rPr lang="en-US" sz="3200" b="1" noProof="0" dirty="0">
                <a:solidFill>
                  <a:schemeClr val="tx1">
                    <a:lumMod val="95000"/>
                  </a:schemeClr>
                </a:solidFill>
                <a:latin typeface="Consolas" panose="020B0609020204030204" pitchFamily="49" charset="0"/>
              </a:rPr>
              <a:t>"</a:t>
            </a:r>
            <a:r>
              <a:rPr lang="en-US" sz="3200" b="1" noProof="0" dirty="0" err="1">
                <a:solidFill>
                  <a:schemeClr val="tx1">
                    <a:lumMod val="95000"/>
                  </a:schemeClr>
                </a:solidFill>
                <a:latin typeface="Consolas" panose="020B0609020204030204" pitchFamily="49" charset="0"/>
              </a:rPr>
              <a:t>givenName</a:t>
            </a:r>
            <a:r>
              <a:rPr lang="en-US" sz="3200" b="1" noProof="0" dirty="0">
                <a:solidFill>
                  <a:schemeClr val="tx1">
                    <a:lumMod val="95000"/>
                  </a:schemeClr>
                </a:solidFill>
                <a:latin typeface="Consolas" panose="020B0609020204030204" pitchFamily="49" charset="0"/>
              </a:rPr>
              <a:t>": "John"</a:t>
            </a:r>
            <a:endParaRPr lang="en-US" sz="3200" noProof="0" dirty="0">
              <a:latin typeface="Consolas" panose="020B0609020204030204" pitchFamily="49" charset="0"/>
            </a:endParaRPr>
          </a:p>
          <a:p>
            <a:endParaRPr lang="en-US" sz="3200" noProof="0" dirty="0"/>
          </a:p>
          <a:p>
            <a:r>
              <a:rPr lang="en-US" sz="3200" noProof="0" dirty="0"/>
              <a:t>This is simple to understand, and equals to the JavaScript statement:</a:t>
            </a:r>
          </a:p>
          <a:p>
            <a:endParaRPr lang="en-US" sz="3200" noProof="0" dirty="0"/>
          </a:p>
          <a:p>
            <a:pPr algn="ctr"/>
            <a:r>
              <a:rPr lang="en-US" sz="3200" b="1" noProof="0" dirty="0" err="1">
                <a:solidFill>
                  <a:schemeClr val="tx1">
                    <a:lumMod val="95000"/>
                  </a:schemeClr>
                </a:solidFill>
                <a:latin typeface="Consolas" panose="020B0609020204030204" pitchFamily="49" charset="0"/>
              </a:rPr>
              <a:t>givenName</a:t>
            </a:r>
            <a:r>
              <a:rPr lang="en-US" sz="3200" b="1" noProof="0" dirty="0">
                <a:solidFill>
                  <a:schemeClr val="tx1">
                    <a:lumMod val="95000"/>
                  </a:schemeClr>
                </a:solidFill>
                <a:latin typeface="Consolas" panose="020B0609020204030204" pitchFamily="49" charset="0"/>
              </a:rPr>
              <a:t> = "John"</a:t>
            </a:r>
            <a:endParaRPr lang="en-US" sz="3200" noProof="0" dirty="0"/>
          </a:p>
        </p:txBody>
      </p:sp>
    </p:spTree>
    <p:extLst>
      <p:ext uri="{BB962C8B-B14F-4D97-AF65-F5344CB8AC3E}">
        <p14:creationId xmlns:p14="http://schemas.microsoft.com/office/powerpoint/2010/main" val="3213169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JSON Data Types</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447098"/>
          </a:xfrm>
        </p:spPr>
        <p:txBody>
          <a:bodyPr/>
          <a:lstStyle/>
          <a:p>
            <a:r>
              <a:rPr lang="en-US" sz="3200" noProof="0" dirty="0"/>
              <a:t>Number (integer or floating point)</a:t>
            </a:r>
          </a:p>
          <a:p>
            <a:r>
              <a:rPr lang="en-US" sz="3200" noProof="0" dirty="0"/>
              <a:t>String (in double quotes)</a:t>
            </a:r>
          </a:p>
          <a:p>
            <a:r>
              <a:rPr lang="en-US" sz="3200" noProof="0" dirty="0"/>
              <a:t>Boolean (true or false)</a:t>
            </a:r>
          </a:p>
          <a:p>
            <a:r>
              <a:rPr lang="en-US" sz="3200" noProof="0" dirty="0"/>
              <a:t>Array (in square brackets)</a:t>
            </a:r>
          </a:p>
          <a:p>
            <a:r>
              <a:rPr lang="en-US" sz="3200" noProof="0" dirty="0"/>
              <a:t>Object (in curly brackets)</a:t>
            </a:r>
          </a:p>
          <a:p>
            <a:r>
              <a:rPr lang="en-US" sz="3200" noProof="0" dirty="0"/>
              <a:t>null</a:t>
            </a:r>
          </a:p>
        </p:txBody>
      </p:sp>
    </p:spTree>
    <p:extLst>
      <p:ext uri="{BB962C8B-B14F-4D97-AF65-F5344CB8AC3E}">
        <p14:creationId xmlns:p14="http://schemas.microsoft.com/office/powerpoint/2010/main" val="3564828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31EB05-12FD-4FDA-9A87-7B0844FEC8B1}"/>
              </a:ext>
            </a:extLst>
          </p:cNvPr>
          <p:cNvSpPr>
            <a:spLocks noGrp="1"/>
          </p:cNvSpPr>
          <p:nvPr>
            <p:ph type="title"/>
          </p:nvPr>
        </p:nvSpPr>
        <p:spPr/>
        <p:txBody>
          <a:bodyPr/>
          <a:lstStyle/>
          <a:p>
            <a:r>
              <a:rPr lang="en-US" noProof="0" dirty="0">
                <a:solidFill>
                  <a:schemeClr val="bg1"/>
                </a:solidFill>
              </a:rPr>
              <a:t>Examples</a:t>
            </a:r>
          </a:p>
        </p:txBody>
      </p:sp>
      <p:sp>
        <p:nvSpPr>
          <p:cNvPr id="3" name="Text Placeholder 2">
            <a:extLst>
              <a:ext uri="{FF2B5EF4-FFF2-40B4-BE49-F238E27FC236}">
                <a16:creationId xmlns:a16="http://schemas.microsoft.com/office/drawing/2014/main" id="{9FD7FC99-6DF5-49E3-AC69-81946D93E0BF}"/>
              </a:ext>
            </a:extLst>
          </p:cNvPr>
          <p:cNvSpPr>
            <a:spLocks noGrp="1"/>
          </p:cNvSpPr>
          <p:nvPr>
            <p:ph type="body" sz="quarter" idx="10"/>
          </p:nvPr>
        </p:nvSpPr>
        <p:spPr>
          <a:xfrm>
            <a:off x="588263" y="1436688"/>
            <a:ext cx="11018520" cy="5343001"/>
          </a:xfrm>
        </p:spPr>
        <p:txBody>
          <a:bodyPr/>
          <a:lstStyle/>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alterEgo</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"Batman"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firstAppearance</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B5CEA8"/>
                </a:solidFill>
                <a:effectLst/>
                <a:latin typeface="Cascadia Code" panose="020B0609020000020004" pitchFamily="49" charset="0"/>
                <a:ea typeface="Cascadia Code" panose="020B0609020000020004" pitchFamily="49" charset="0"/>
                <a:cs typeface="Cascadia Code" panose="020B0609020000020004" pitchFamily="49" charset="0"/>
              </a:rPr>
              <a:t>1939</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b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givenName</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"Bruce"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"surname"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"Banner"</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givenName</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"Bruce"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"surname"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"Wayne"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err="1">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givenName</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"Bruce"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9CDCFE"/>
                </a:solidFill>
                <a:effectLst/>
                <a:latin typeface="Cascadia Code" panose="020B0609020000020004" pitchFamily="49" charset="0"/>
                <a:ea typeface="Cascadia Code" panose="020B0609020000020004" pitchFamily="49" charset="0"/>
                <a:cs typeface="Cascadia Code" panose="020B0609020000020004" pitchFamily="49" charset="0"/>
              </a:rPr>
              <a:t>"surname"</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"Gordon"</a:t>
            </a:r>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p>
          <a:p>
            <a: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b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b="0" noProof="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null</a:t>
            </a:r>
            <a:endPar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br>
              <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b="0" noProof="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"Batman"</a:t>
            </a:r>
            <a:endParaRPr lang="en-US" b="0" noProof="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891894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Best of both worlds?</a:t>
            </a:r>
          </a:p>
        </p:txBody>
      </p:sp>
      <p:sp>
        <p:nvSpPr>
          <p:cNvPr id="2" name="Text Placeholder 1">
            <a:extLst>
              <a:ext uri="{FF2B5EF4-FFF2-40B4-BE49-F238E27FC236}">
                <a16:creationId xmlns:a16="http://schemas.microsoft.com/office/drawing/2014/main" id="{3821F7BF-A2CE-4637-A87D-BE4F5421E02B}"/>
              </a:ext>
            </a:extLst>
          </p:cNvPr>
          <p:cNvSpPr>
            <a:spLocks noGrp="1"/>
          </p:cNvSpPr>
          <p:nvPr>
            <p:ph type="body" sz="quarter" idx="12"/>
          </p:nvPr>
        </p:nvSpPr>
        <p:spPr>
          <a:xfrm>
            <a:off x="585216" y="3977319"/>
            <a:ext cx="9144000" cy="677108"/>
          </a:xfrm>
        </p:spPr>
        <p:txBody>
          <a:bodyPr/>
          <a:lstStyle/>
          <a:p>
            <a:r>
              <a:rPr lang="en-US" noProof="0" dirty="0">
                <a:hlinkClick r:id="rId2">
                  <a:extLst>
                    <a:ext uri="{A12FA001-AC4F-418D-AE19-62706E023703}">
                      <ahyp:hlinkClr xmlns:ahyp="http://schemas.microsoft.com/office/drawing/2018/hyperlinkcolor" val="tx"/>
                    </a:ext>
                  </a:extLst>
                </a:hlinkClick>
              </a:rPr>
              <a:t>https://www.ibm.com/support/knowledgecenter/en/SS9H2Y_7.7.0/com.ibm.dp.doc/json_jsonxconversionexample.html</a:t>
            </a:r>
            <a:r>
              <a:rPr lang="en-US" noProof="0" dirty="0"/>
              <a:t> </a:t>
            </a:r>
          </a:p>
        </p:txBody>
      </p:sp>
    </p:spTree>
    <p:extLst>
      <p:ext uri="{BB962C8B-B14F-4D97-AF65-F5344CB8AC3E}">
        <p14:creationId xmlns:p14="http://schemas.microsoft.com/office/powerpoint/2010/main" val="55485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pencil&#10;&#10;Description automatically generated with low confidence">
            <a:extLst>
              <a:ext uri="{FF2B5EF4-FFF2-40B4-BE49-F238E27FC236}">
                <a16:creationId xmlns:a16="http://schemas.microsoft.com/office/drawing/2014/main" id="{E499DA2E-92B0-43DB-968A-C1F007EB55B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58921" y="0"/>
            <a:ext cx="10274157" cy="6858000"/>
          </a:xfrm>
          <a:prstGeom prst="rect">
            <a:avLst/>
          </a:prstGeom>
          <a:noFill/>
        </p:spPr>
      </p:pic>
      <p:sp>
        <p:nvSpPr>
          <p:cNvPr id="4" name="Title 3">
            <a:extLst>
              <a:ext uri="{FF2B5EF4-FFF2-40B4-BE49-F238E27FC236}">
                <a16:creationId xmlns:a16="http://schemas.microsoft.com/office/drawing/2014/main" id="{2F35960A-42FB-44FF-953D-3EF93B72E97D}"/>
              </a:ext>
            </a:extLst>
          </p:cNvPr>
          <p:cNvSpPr>
            <a:spLocks noGrp="1"/>
          </p:cNvSpPr>
          <p:nvPr>
            <p:ph type="title"/>
          </p:nvPr>
        </p:nvSpPr>
        <p:spPr>
          <a:xfrm>
            <a:off x="0" y="3657600"/>
            <a:ext cx="12192000" cy="3200400"/>
          </a:xfrm>
        </p:spPr>
        <p:txBody>
          <a:bodyPr wrap="square" anchor="b">
            <a:normAutofit/>
          </a:bodyPr>
          <a:lstStyle/>
          <a:p>
            <a:r>
              <a:rPr lang="en-US" noProof="0" dirty="0"/>
              <a:t>YAML</a:t>
            </a:r>
          </a:p>
        </p:txBody>
      </p:sp>
      <p:sp>
        <p:nvSpPr>
          <p:cNvPr id="9" name="TextBox 8">
            <a:extLst>
              <a:ext uri="{FF2B5EF4-FFF2-40B4-BE49-F238E27FC236}">
                <a16:creationId xmlns:a16="http://schemas.microsoft.com/office/drawing/2014/main" id="{CB8CDBB4-D69B-421B-9ECD-17C50E13732A}"/>
              </a:ext>
            </a:extLst>
          </p:cNvPr>
          <p:cNvSpPr txBox="1"/>
          <p:nvPr/>
        </p:nvSpPr>
        <p:spPr>
          <a:xfrm>
            <a:off x="9044980" y="6750278"/>
            <a:ext cx="218809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atareao.es/tutorial/ansible/yaml-el-reemplazo-de-js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445209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8057E2-43D0-4FBE-A08B-189EFACC0332}"/>
              </a:ext>
            </a:extLst>
          </p:cNvPr>
          <p:cNvSpPr>
            <a:spLocks noGrp="1"/>
          </p:cNvSpPr>
          <p:nvPr>
            <p:ph type="title"/>
          </p:nvPr>
        </p:nvSpPr>
        <p:spPr/>
        <p:txBody>
          <a:bodyPr/>
          <a:lstStyle/>
          <a:p>
            <a:r>
              <a:rPr lang="en-US" noProof="0" dirty="0"/>
              <a:t>YAML</a:t>
            </a:r>
          </a:p>
        </p:txBody>
      </p:sp>
      <p:sp>
        <p:nvSpPr>
          <p:cNvPr id="4" name="Text Placeholder 3">
            <a:extLst>
              <a:ext uri="{FF2B5EF4-FFF2-40B4-BE49-F238E27FC236}">
                <a16:creationId xmlns:a16="http://schemas.microsoft.com/office/drawing/2014/main" id="{2E5F99C1-F8C8-4DF7-A3D1-FF919A79973E}"/>
              </a:ext>
            </a:extLst>
          </p:cNvPr>
          <p:cNvSpPr>
            <a:spLocks noGrp="1"/>
          </p:cNvSpPr>
          <p:nvPr>
            <p:ph type="body" sz="quarter" idx="10"/>
          </p:nvPr>
        </p:nvSpPr>
        <p:spPr>
          <a:xfrm>
            <a:off x="586390" y="1434370"/>
            <a:ext cx="11018520" cy="3964162"/>
          </a:xfrm>
        </p:spPr>
        <p:txBody>
          <a:bodyPr/>
          <a:lstStyle/>
          <a:p>
            <a:r>
              <a:rPr lang="en-US" noProof="0" dirty="0"/>
              <a:t>YAML </a:t>
            </a:r>
            <a:r>
              <a:rPr lang="en-US" noProof="0" dirty="0" err="1"/>
              <a:t>Ain't</a:t>
            </a:r>
            <a:r>
              <a:rPr lang="en-US" noProof="0" dirty="0"/>
              <a:t> Markup Language</a:t>
            </a:r>
          </a:p>
          <a:p>
            <a:endParaRPr lang="en-US" noProof="0" dirty="0"/>
          </a:p>
          <a:p>
            <a:r>
              <a:rPr lang="en-US" noProof="0" dirty="0"/>
              <a:t>Human-readable data-serialization language.</a:t>
            </a:r>
          </a:p>
          <a:p>
            <a:endParaRPr lang="en-US" noProof="0" dirty="0"/>
          </a:p>
          <a:p>
            <a:r>
              <a:rPr lang="en-US" noProof="0" dirty="0"/>
              <a:t>It is commonly used for configuration files and in applications where data is being stored or transmitted.</a:t>
            </a:r>
          </a:p>
          <a:p>
            <a:endParaRPr lang="en-US" noProof="0" dirty="0"/>
          </a:p>
          <a:p>
            <a:r>
              <a:rPr lang="en-US" noProof="0" dirty="0"/>
              <a:t>Superset of JSON</a:t>
            </a:r>
          </a:p>
        </p:txBody>
      </p:sp>
    </p:spTree>
    <p:extLst>
      <p:ext uri="{BB962C8B-B14F-4D97-AF65-F5344CB8AC3E}">
        <p14:creationId xmlns:p14="http://schemas.microsoft.com/office/powerpoint/2010/main" val="42555879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B13DD-DE88-454D-881A-55512F1EBB35}"/>
              </a:ext>
            </a:extLst>
          </p:cNvPr>
          <p:cNvSpPr>
            <a:spLocks noGrp="1"/>
          </p:cNvSpPr>
          <p:nvPr>
            <p:ph type="title"/>
          </p:nvPr>
        </p:nvSpPr>
        <p:spPr/>
        <p:txBody>
          <a:bodyPr/>
          <a:lstStyle/>
          <a:p>
            <a:r>
              <a:rPr lang="en-US" noProof="0" dirty="0">
                <a:solidFill>
                  <a:schemeClr val="bg1"/>
                </a:solidFill>
              </a:rPr>
              <a:t>YAML Example</a:t>
            </a:r>
          </a:p>
        </p:txBody>
      </p:sp>
      <p:sp>
        <p:nvSpPr>
          <p:cNvPr id="5" name="Text Placeholder 4">
            <a:extLst>
              <a:ext uri="{FF2B5EF4-FFF2-40B4-BE49-F238E27FC236}">
                <a16:creationId xmlns:a16="http://schemas.microsoft.com/office/drawing/2014/main" id="{AE472F0E-EC95-4C62-8304-FFB56E127C80}"/>
              </a:ext>
            </a:extLst>
          </p:cNvPr>
          <p:cNvSpPr>
            <a:spLocks noGrp="1"/>
          </p:cNvSpPr>
          <p:nvPr>
            <p:ph type="body" sz="quarter" idx="10"/>
          </p:nvPr>
        </p:nvSpPr>
        <p:spPr>
          <a:xfrm>
            <a:off x="588263" y="1436688"/>
            <a:ext cx="11018520" cy="5207579"/>
          </a:xfrm>
        </p:spPr>
        <p:txBody>
          <a:bodyPr/>
          <a:lstStyle/>
          <a:p>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version</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'3.9'</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b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b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services</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sql</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-server</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image</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mcr.microsoft.com/</a:t>
            </a:r>
            <a:r>
              <a:rPr lang="en-US" sz="1800" b="0" dirty="0" err="1">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mssql</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/server:2019-latest</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hostname</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err="1">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sql</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-server</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container_name</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err="1">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sql</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-server</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ports</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1433:1433</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environment</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ACCEPT_EULA</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'Y'</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SA_PASSWORD_FILE</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/run/secrets/</a:t>
            </a:r>
            <a:r>
              <a:rPr lang="en-US" sz="1800" b="0" dirty="0" err="1">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sa_password</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MSSQL_PID</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Express</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a:p>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secrets</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err="1">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sa_password</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a:t>
            </a:r>
          </a:p>
          <a:p>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569CD6"/>
                </a:solidFill>
                <a:effectLst/>
                <a:latin typeface="Cascadia Code" panose="020B0609020000020004" pitchFamily="49" charset="0"/>
                <a:ea typeface="Cascadia Code" panose="020B0609020000020004" pitchFamily="49" charset="0"/>
                <a:cs typeface="Cascadia Code" panose="020B0609020000020004" pitchFamily="49" charset="0"/>
              </a:rPr>
              <a:t>file</a:t>
            </a:r>
            <a:r>
              <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rPr>
              <a:t>: </a:t>
            </a:r>
            <a:r>
              <a:rPr lang="en-US" sz="1800" b="0" dirty="0">
                <a:solidFill>
                  <a:srgbClr val="CE9178"/>
                </a:solidFill>
                <a:effectLst/>
                <a:latin typeface="Cascadia Code" panose="020B0609020000020004" pitchFamily="49" charset="0"/>
                <a:ea typeface="Cascadia Code" panose="020B0609020000020004" pitchFamily="49" charset="0"/>
                <a:cs typeface="Cascadia Code" panose="020B0609020000020004" pitchFamily="49" charset="0"/>
              </a:rPr>
              <a:t>./local/sa_password.txt</a:t>
            </a:r>
            <a:endParaRPr lang="en-US" sz="1800" b="0" dirty="0">
              <a:solidFill>
                <a:srgbClr val="D4D4D4"/>
              </a:solidFill>
              <a:effectLst/>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687924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725250" cy="4049712"/>
          </a:xfrm>
        </p:spPr>
        <p:txBody>
          <a:bodyPr wrap="square">
            <a:normAutofit/>
          </a:bodyPr>
          <a:lstStyle/>
          <a:p>
            <a:r>
              <a:rPr lang="en-US" noProof="0" dirty="0"/>
              <a:t>XML</a:t>
            </a:r>
          </a:p>
          <a:p>
            <a:r>
              <a:rPr lang="en-US" noProof="0" dirty="0"/>
              <a:t>SOAP</a:t>
            </a:r>
          </a:p>
          <a:p>
            <a:r>
              <a:rPr lang="en-US" noProof="0" dirty="0"/>
              <a:t>JSON</a:t>
            </a:r>
          </a:p>
          <a:p>
            <a:r>
              <a:rPr lang="en-US" noProof="0" dirty="0"/>
              <a:t>YAML</a:t>
            </a:r>
          </a:p>
          <a:p>
            <a:r>
              <a:rPr lang="en-US" noProof="0" dirty="0"/>
              <a:t>REST</a:t>
            </a:r>
          </a:p>
          <a:p>
            <a:r>
              <a:rPr lang="en-US" noProof="0" dirty="0"/>
              <a:t>ASP.NET Core</a:t>
            </a:r>
          </a:p>
          <a:p>
            <a:r>
              <a:rPr lang="en-US" noProof="0" dirty="0"/>
              <a:t>Web API with ASP.NET Core</a:t>
            </a:r>
          </a:p>
          <a:p>
            <a:r>
              <a:rPr lang="en-US" dirty="0"/>
              <a:t>Testing ASP.NET Core</a:t>
            </a:r>
            <a:endParaRPr lang="en-US" noProof="0" dirty="0"/>
          </a:p>
          <a:p>
            <a:r>
              <a:rPr lang="en-US" noProof="0" dirty="0" err="1"/>
              <a:t>gRPC</a:t>
            </a:r>
            <a:endParaRPr lang="en-US" noProof="0" dirty="0"/>
          </a:p>
          <a:p>
            <a:r>
              <a:rPr lang="en-US" noProof="0" dirty="0" err="1"/>
              <a:t>GraphQL</a:t>
            </a:r>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REST</a:t>
            </a:r>
          </a:p>
        </p:txBody>
      </p:sp>
      <p:sp>
        <p:nvSpPr>
          <p:cNvPr id="2" name="Text Placeholder 1">
            <a:extLst>
              <a:ext uri="{FF2B5EF4-FFF2-40B4-BE49-F238E27FC236}">
                <a16:creationId xmlns:a16="http://schemas.microsoft.com/office/drawing/2014/main" id="{3821F7BF-A2CE-4637-A87D-BE4F5421E02B}"/>
              </a:ext>
            </a:extLst>
          </p:cNvPr>
          <p:cNvSpPr>
            <a:spLocks noGrp="1"/>
          </p:cNvSpPr>
          <p:nvPr>
            <p:ph type="body" sz="quarter" idx="12"/>
          </p:nvPr>
        </p:nvSpPr>
        <p:spPr>
          <a:xfrm>
            <a:off x="585216" y="3977319"/>
            <a:ext cx="9144000" cy="338554"/>
          </a:xfrm>
        </p:spPr>
        <p:txBody>
          <a:bodyPr/>
          <a:lstStyle/>
          <a:p>
            <a:r>
              <a:rPr lang="en-US" noProof="0" dirty="0" err="1"/>
              <a:t>REpresentational</a:t>
            </a:r>
            <a:r>
              <a:rPr lang="en-US" noProof="0" dirty="0"/>
              <a:t> State Transfer</a:t>
            </a:r>
          </a:p>
        </p:txBody>
      </p:sp>
      <p:sp>
        <p:nvSpPr>
          <p:cNvPr id="3" name="Rectangle: Rounded Corners 2">
            <a:extLst>
              <a:ext uri="{FF2B5EF4-FFF2-40B4-BE49-F238E27FC236}">
                <a16:creationId xmlns:a16="http://schemas.microsoft.com/office/drawing/2014/main" id="{E81FCE71-CBBC-4D50-9646-B373F7195F67}"/>
              </a:ext>
            </a:extLst>
          </p:cNvPr>
          <p:cNvSpPr/>
          <p:nvPr/>
        </p:nvSpPr>
        <p:spPr bwMode="auto">
          <a:xfrm>
            <a:off x="2344420" y="1554480"/>
            <a:ext cx="7503160" cy="374904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600" dirty="0">
                <a:gradFill>
                  <a:gsLst>
                    <a:gs pos="0">
                      <a:srgbClr val="FFFFFF"/>
                    </a:gs>
                    <a:gs pos="100000">
                      <a:srgbClr val="FFFFFF"/>
                    </a:gs>
                  </a:gsLst>
                  <a:lin ang="5400000" scaled="0"/>
                </a:gradFill>
                <a:ea typeface="Segoe UI" pitchFamily="34" charset="0"/>
                <a:cs typeface="Segoe UI" pitchFamily="34" charset="0"/>
              </a:rPr>
              <a:t>http://</a:t>
            </a:r>
            <a:endParaRPr lang="LID4096" sz="16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720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52816-A315-4C5E-A620-391C613BD5E2}"/>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sz="2800" b="1" noProof="0" dirty="0">
                <a:gradFill>
                  <a:gsLst>
                    <a:gs pos="1250">
                      <a:schemeClr val="tx1"/>
                    </a:gs>
                    <a:gs pos="100000">
                      <a:schemeClr val="tx1"/>
                    </a:gs>
                  </a:gsLst>
                  <a:lin ang="5400000" scaled="0"/>
                </a:gradFill>
              </a:rPr>
              <a:t>URI</a:t>
            </a:r>
            <a:r>
              <a:rPr lang="en-US" sz="2800" noProof="0" dirty="0">
                <a:gradFill>
                  <a:gsLst>
                    <a:gs pos="1250">
                      <a:schemeClr val="tx1"/>
                    </a:gs>
                    <a:gs pos="100000">
                      <a:schemeClr val="tx1"/>
                    </a:gs>
                  </a:gsLst>
                  <a:lin ang="5400000" scaled="0"/>
                </a:gradFill>
              </a:rPr>
              <a:t>: string</a:t>
            </a:r>
          </a:p>
          <a:p>
            <a:r>
              <a:rPr lang="en-US" b="1" noProof="0" dirty="0"/>
              <a:t>(Query)</a:t>
            </a:r>
            <a:r>
              <a:rPr lang="en-US" noProof="0" dirty="0"/>
              <a:t>: key/value pairs</a:t>
            </a:r>
            <a:endParaRPr lang="en-US" sz="2800" noProof="0" dirty="0">
              <a:gradFill>
                <a:gsLst>
                  <a:gs pos="1250">
                    <a:schemeClr val="tx1"/>
                  </a:gs>
                  <a:gs pos="100000">
                    <a:schemeClr val="tx1"/>
                  </a:gs>
                </a:gsLst>
                <a:lin ang="5400000" scaled="0"/>
              </a:gradFill>
            </a:endParaRPr>
          </a:p>
          <a:p>
            <a:r>
              <a:rPr lang="en-US" sz="2800" b="1" noProof="0" dirty="0">
                <a:gradFill>
                  <a:gsLst>
                    <a:gs pos="1250">
                      <a:schemeClr val="tx1"/>
                    </a:gs>
                    <a:gs pos="100000">
                      <a:schemeClr val="tx1"/>
                    </a:gs>
                  </a:gsLst>
                  <a:lin ang="5400000" scaled="0"/>
                </a:gradFill>
              </a:rPr>
              <a:t>Method</a:t>
            </a:r>
            <a:r>
              <a:rPr lang="en-US" sz="2800" noProof="0" dirty="0">
                <a:gradFill>
                  <a:gsLst>
                    <a:gs pos="1250">
                      <a:schemeClr val="tx1"/>
                    </a:gs>
                    <a:gs pos="100000">
                      <a:schemeClr val="tx1"/>
                    </a:gs>
                  </a:gsLst>
                  <a:lin ang="5400000" scaled="0"/>
                </a:gradFill>
              </a:rPr>
              <a:t>: string</a:t>
            </a:r>
          </a:p>
          <a:p>
            <a:r>
              <a:rPr lang="en-US" sz="2800" b="1" noProof="0" dirty="0">
                <a:gradFill>
                  <a:gsLst>
                    <a:gs pos="1250">
                      <a:schemeClr val="tx1"/>
                    </a:gs>
                    <a:gs pos="100000">
                      <a:schemeClr val="tx1"/>
                    </a:gs>
                  </a:gsLst>
                  <a:lin ang="5400000" scaled="0"/>
                </a:gradFill>
              </a:rPr>
              <a:t>Header</a:t>
            </a:r>
            <a:r>
              <a:rPr lang="en-US" sz="2800" noProof="0" dirty="0">
                <a:gradFill>
                  <a:gsLst>
                    <a:gs pos="1250">
                      <a:schemeClr val="tx1"/>
                    </a:gs>
                    <a:gs pos="100000">
                      <a:schemeClr val="tx1"/>
                    </a:gs>
                  </a:gsLst>
                  <a:lin ang="5400000" scaled="0"/>
                </a:gradFill>
              </a:rPr>
              <a:t>: key/value pairs</a:t>
            </a:r>
          </a:p>
          <a:p>
            <a:r>
              <a:rPr lang="en-US" sz="2800" b="1" noProof="0" dirty="0">
                <a:gradFill>
                  <a:gsLst>
                    <a:gs pos="1250">
                      <a:schemeClr val="tx1"/>
                    </a:gs>
                    <a:gs pos="100000">
                      <a:schemeClr val="tx1"/>
                    </a:gs>
                  </a:gsLst>
                  <a:lin ang="5400000" scaled="0"/>
                </a:gradFill>
              </a:rPr>
              <a:t>Body</a:t>
            </a:r>
            <a:r>
              <a:rPr lang="en-US" sz="2800" noProof="0" dirty="0">
                <a:gradFill>
                  <a:gsLst>
                    <a:gs pos="1250">
                      <a:schemeClr val="tx1"/>
                    </a:gs>
                    <a:gs pos="100000">
                      <a:schemeClr val="tx1"/>
                    </a:gs>
                  </a:gsLst>
                  <a:lin ang="5400000" scaled="0"/>
                </a:gradFill>
              </a:rPr>
              <a:t>: string/binary</a:t>
            </a:r>
          </a:p>
        </p:txBody>
      </p:sp>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sz="3600" noProof="0" dirty="0">
                <a:solidFill>
                  <a:schemeClr val="tx1"/>
                </a:solidFill>
              </a:rPr>
              <a:t>HTTP request</a:t>
            </a:r>
          </a:p>
        </p:txBody>
      </p:sp>
    </p:spTree>
    <p:extLst>
      <p:ext uri="{BB962C8B-B14F-4D97-AF65-F5344CB8AC3E}">
        <p14:creationId xmlns:p14="http://schemas.microsoft.com/office/powerpoint/2010/main" val="2093532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52816-A315-4C5E-A620-391C613BD5E2}"/>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sz="2800" b="1" noProof="0" dirty="0">
                <a:gradFill>
                  <a:gsLst>
                    <a:gs pos="1250">
                      <a:schemeClr val="tx1"/>
                    </a:gs>
                    <a:gs pos="100000">
                      <a:schemeClr val="tx1"/>
                    </a:gs>
                  </a:gsLst>
                  <a:lin ang="5400000" scaled="0"/>
                </a:gradFill>
              </a:rPr>
              <a:t>Status-Code: </a:t>
            </a:r>
            <a:r>
              <a:rPr lang="en-US" sz="2800" noProof="0" dirty="0">
                <a:gradFill>
                  <a:gsLst>
                    <a:gs pos="1250">
                      <a:schemeClr val="tx1"/>
                    </a:gs>
                    <a:gs pos="100000">
                      <a:schemeClr val="tx1"/>
                    </a:gs>
                  </a:gsLst>
                  <a:lin ang="5400000" scaled="0"/>
                </a:gradFill>
              </a:rPr>
              <a:t>number</a:t>
            </a:r>
          </a:p>
          <a:p>
            <a:r>
              <a:rPr lang="en-US" sz="2800" b="1" noProof="0" dirty="0">
                <a:gradFill>
                  <a:gsLst>
                    <a:gs pos="1250">
                      <a:schemeClr val="tx1"/>
                    </a:gs>
                    <a:gs pos="100000">
                      <a:schemeClr val="tx1"/>
                    </a:gs>
                  </a:gsLst>
                  <a:lin ang="5400000" scaled="0"/>
                </a:gradFill>
              </a:rPr>
              <a:t>Header: </a:t>
            </a:r>
            <a:r>
              <a:rPr lang="en-US" sz="2800" noProof="0" dirty="0">
                <a:gradFill>
                  <a:gsLst>
                    <a:gs pos="1250">
                      <a:schemeClr val="tx1"/>
                    </a:gs>
                    <a:gs pos="100000">
                      <a:schemeClr val="tx1"/>
                    </a:gs>
                  </a:gsLst>
                  <a:lin ang="5400000" scaled="0"/>
                </a:gradFill>
              </a:rPr>
              <a:t>key/value pairs</a:t>
            </a:r>
          </a:p>
          <a:p>
            <a:r>
              <a:rPr lang="en-US" sz="2800" b="1" noProof="0" dirty="0">
                <a:gradFill>
                  <a:gsLst>
                    <a:gs pos="1250">
                      <a:schemeClr val="tx1"/>
                    </a:gs>
                    <a:gs pos="100000">
                      <a:schemeClr val="tx1"/>
                    </a:gs>
                  </a:gsLst>
                  <a:lin ang="5400000" scaled="0"/>
                </a:gradFill>
              </a:rPr>
              <a:t>Body: </a:t>
            </a:r>
            <a:r>
              <a:rPr lang="en-US" sz="2800" noProof="0" dirty="0">
                <a:gradFill>
                  <a:gsLst>
                    <a:gs pos="1250">
                      <a:schemeClr val="tx1"/>
                    </a:gs>
                    <a:gs pos="100000">
                      <a:schemeClr val="tx1"/>
                    </a:gs>
                  </a:gsLst>
                  <a:lin ang="5400000" scaled="0"/>
                </a:gradFill>
              </a:rPr>
              <a:t>string/binary</a:t>
            </a:r>
          </a:p>
        </p:txBody>
      </p:sp>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585788"/>
            <a:ext cx="3182027" cy="5683250"/>
          </a:xfrm>
          <a:prstGeom prst="rect">
            <a:avLst/>
          </a:prstGeom>
        </p:spPr>
        <p:txBody>
          <a:bodyPr wrap="square" anchor="ctr">
            <a:normAutofit/>
          </a:bodyPr>
          <a:lstStyle/>
          <a:p>
            <a:r>
              <a:rPr lang="en-US" sz="3600" noProof="0" dirty="0">
                <a:solidFill>
                  <a:schemeClr val="tx1"/>
                </a:solidFill>
              </a:rPr>
              <a:t>HTTP response</a:t>
            </a:r>
          </a:p>
        </p:txBody>
      </p:sp>
    </p:spTree>
    <p:extLst>
      <p:ext uri="{BB962C8B-B14F-4D97-AF65-F5344CB8AC3E}">
        <p14:creationId xmlns:p14="http://schemas.microsoft.com/office/powerpoint/2010/main" val="5340677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457200"/>
            <a:ext cx="11018520" cy="553998"/>
          </a:xfrm>
        </p:spPr>
        <p:txBody>
          <a:bodyPr wrap="square" anchor="t">
            <a:normAutofit/>
          </a:bodyPr>
          <a:lstStyle/>
          <a:p>
            <a:r>
              <a:rPr lang="en-US" altLang="da-DK" noProof="0" dirty="0"/>
              <a:t>REST</a:t>
            </a:r>
            <a:endParaRPr lang="en-US" noProof="0" dirty="0"/>
          </a:p>
        </p:txBody>
      </p:sp>
      <p:sp>
        <p:nvSpPr>
          <p:cNvPr id="3" name="Content Placeholder 2">
            <a:extLst>
              <a:ext uri="{FF2B5EF4-FFF2-40B4-BE49-F238E27FC236}">
                <a16:creationId xmlns:a16="http://schemas.microsoft.com/office/drawing/2014/main" id="{91E52816-A315-4C5E-A620-391C613BD5E2}"/>
              </a:ext>
            </a:extLst>
          </p:cNvPr>
          <p:cNvSpPr>
            <a:spLocks noGrp="1"/>
          </p:cNvSpPr>
          <p:nvPr>
            <p:ph sz="quarter" idx="12"/>
          </p:nvPr>
        </p:nvSpPr>
        <p:spPr>
          <a:xfrm>
            <a:off x="584200" y="1435100"/>
            <a:ext cx="5211763" cy="4833938"/>
          </a:xfrm>
        </p:spPr>
        <p:txBody>
          <a:bodyPr wrap="square">
            <a:normAutofit/>
          </a:bodyPr>
          <a:lstStyle/>
          <a:p>
            <a:pPr marL="0" indent="0">
              <a:buNone/>
            </a:pPr>
            <a:r>
              <a:rPr lang="en-US" altLang="da-DK" noProof="0" dirty="0"/>
              <a:t>Maps your CRUD actions to HTTP verbs</a:t>
            </a:r>
          </a:p>
        </p:txBody>
      </p:sp>
      <p:graphicFrame>
        <p:nvGraphicFramePr>
          <p:cNvPr id="4" name="Table 3">
            <a:extLst>
              <a:ext uri="{FF2B5EF4-FFF2-40B4-BE49-F238E27FC236}">
                <a16:creationId xmlns:a16="http://schemas.microsoft.com/office/drawing/2014/main" id="{1F225702-20FA-49A6-9094-E0F040604484}"/>
              </a:ext>
            </a:extLst>
          </p:cNvPr>
          <p:cNvGraphicFramePr>
            <a:graphicFrameLocks noGrp="1"/>
          </p:cNvGraphicFramePr>
          <p:nvPr>
            <p:extLst>
              <p:ext uri="{D42A27DB-BD31-4B8C-83A1-F6EECF244321}">
                <p14:modId xmlns:p14="http://schemas.microsoft.com/office/powerpoint/2010/main" val="68474399"/>
              </p:ext>
            </p:extLst>
          </p:nvPr>
        </p:nvGraphicFramePr>
        <p:xfrm>
          <a:off x="6389688" y="1944047"/>
          <a:ext cx="5219701" cy="3816048"/>
        </p:xfrm>
        <a:graphic>
          <a:graphicData uri="http://schemas.openxmlformats.org/drawingml/2006/table">
            <a:tbl>
              <a:tblPr firstRow="1" bandRow="1">
                <a:tableStyleId>{7DF18680-E054-41AD-8BC1-D1AEF772440D}</a:tableStyleId>
              </a:tblPr>
              <a:tblGrid>
                <a:gridCol w="3319339">
                  <a:extLst>
                    <a:ext uri="{9D8B030D-6E8A-4147-A177-3AD203B41FA5}">
                      <a16:colId xmlns:a16="http://schemas.microsoft.com/office/drawing/2014/main" val="20000"/>
                    </a:ext>
                  </a:extLst>
                </a:gridCol>
                <a:gridCol w="1900362">
                  <a:extLst>
                    <a:ext uri="{9D8B030D-6E8A-4147-A177-3AD203B41FA5}">
                      <a16:colId xmlns:a16="http://schemas.microsoft.com/office/drawing/2014/main" val="20001"/>
                    </a:ext>
                  </a:extLst>
                </a:gridCol>
              </a:tblGrid>
              <a:tr h="636008">
                <a:tc>
                  <a:txBody>
                    <a:bodyPr/>
                    <a:lstStyle/>
                    <a:p>
                      <a:r>
                        <a:rPr lang="en-US" sz="2800" dirty="0"/>
                        <a:t>Action</a:t>
                      </a:r>
                    </a:p>
                  </a:txBody>
                  <a:tcPr marL="146760" marR="146760" marT="73380" marB="73380"/>
                </a:tc>
                <a:tc>
                  <a:txBody>
                    <a:bodyPr/>
                    <a:lstStyle/>
                    <a:p>
                      <a:r>
                        <a:rPr lang="en-US" sz="2800"/>
                        <a:t>Verb</a:t>
                      </a:r>
                    </a:p>
                  </a:txBody>
                  <a:tcPr marL="146760" marR="146760" marT="73380" marB="73380"/>
                </a:tc>
                <a:extLst>
                  <a:ext uri="{0D108BD9-81ED-4DB2-BD59-A6C34878D82A}">
                    <a16:rowId xmlns:a16="http://schemas.microsoft.com/office/drawing/2014/main" val="10000"/>
                  </a:ext>
                </a:extLst>
              </a:tr>
              <a:tr h="636008">
                <a:tc>
                  <a:txBody>
                    <a:bodyPr/>
                    <a:lstStyle/>
                    <a:p>
                      <a:r>
                        <a:rPr lang="en-US" sz="2800"/>
                        <a:t>Create</a:t>
                      </a:r>
                      <a:endParaRPr lang="en-US" sz="2800">
                        <a:solidFill>
                          <a:schemeClr val="tx1"/>
                        </a:solidFill>
                      </a:endParaRPr>
                    </a:p>
                  </a:txBody>
                  <a:tcPr marL="146760" marR="146760" marT="73380" marB="73380"/>
                </a:tc>
                <a:tc>
                  <a:txBody>
                    <a:bodyPr/>
                    <a:lstStyle/>
                    <a:p>
                      <a:r>
                        <a:rPr lang="en-US" sz="2800"/>
                        <a:t>POST</a:t>
                      </a:r>
                      <a:endParaRPr lang="en-US" sz="2800">
                        <a:solidFill>
                          <a:schemeClr val="tx1"/>
                        </a:solidFill>
                      </a:endParaRPr>
                    </a:p>
                  </a:txBody>
                  <a:tcPr marL="146760" marR="146760" marT="73380" marB="73380"/>
                </a:tc>
                <a:extLst>
                  <a:ext uri="{0D108BD9-81ED-4DB2-BD59-A6C34878D82A}">
                    <a16:rowId xmlns:a16="http://schemas.microsoft.com/office/drawing/2014/main" val="10001"/>
                  </a:ext>
                </a:extLst>
              </a:tr>
              <a:tr h="636008">
                <a:tc>
                  <a:txBody>
                    <a:bodyPr/>
                    <a:lstStyle/>
                    <a:p>
                      <a:r>
                        <a:rPr lang="en-US" sz="2800"/>
                        <a:t>Read (Retrieve)</a:t>
                      </a:r>
                      <a:endParaRPr lang="en-US" sz="2800">
                        <a:solidFill>
                          <a:schemeClr val="tx1"/>
                        </a:solidFill>
                      </a:endParaRPr>
                    </a:p>
                  </a:txBody>
                  <a:tcPr marL="146760" marR="146760" marT="73380" marB="73380"/>
                </a:tc>
                <a:tc>
                  <a:txBody>
                    <a:bodyPr/>
                    <a:lstStyle/>
                    <a:p>
                      <a:r>
                        <a:rPr lang="en-US" sz="2800"/>
                        <a:t>GET</a:t>
                      </a:r>
                      <a:endParaRPr lang="en-US" sz="2800">
                        <a:solidFill>
                          <a:schemeClr val="tx1"/>
                        </a:solidFill>
                      </a:endParaRPr>
                    </a:p>
                  </a:txBody>
                  <a:tcPr marL="146760" marR="146760" marT="73380" marB="73380"/>
                </a:tc>
                <a:extLst>
                  <a:ext uri="{0D108BD9-81ED-4DB2-BD59-A6C34878D82A}">
                    <a16:rowId xmlns:a16="http://schemas.microsoft.com/office/drawing/2014/main" val="10002"/>
                  </a:ext>
                </a:extLst>
              </a:tr>
              <a:tr h="636008">
                <a:tc>
                  <a:txBody>
                    <a:bodyPr/>
                    <a:lstStyle/>
                    <a:p>
                      <a:r>
                        <a:rPr lang="en-US" sz="2800"/>
                        <a:t>Update (Replace)</a:t>
                      </a:r>
                      <a:endParaRPr lang="en-US" sz="2800">
                        <a:solidFill>
                          <a:schemeClr val="tx1"/>
                        </a:solidFill>
                      </a:endParaRPr>
                    </a:p>
                  </a:txBody>
                  <a:tcPr marL="146760" marR="146760" marT="73380" marB="73380"/>
                </a:tc>
                <a:tc>
                  <a:txBody>
                    <a:bodyPr/>
                    <a:lstStyle/>
                    <a:p>
                      <a:r>
                        <a:rPr lang="en-US" sz="2800"/>
                        <a:t>PUT</a:t>
                      </a:r>
                      <a:endParaRPr lang="en-US" sz="2800">
                        <a:solidFill>
                          <a:schemeClr val="tx1"/>
                        </a:solidFill>
                      </a:endParaRPr>
                    </a:p>
                  </a:txBody>
                  <a:tcPr marL="146760" marR="146760" marT="73380" marB="73380"/>
                </a:tc>
                <a:extLst>
                  <a:ext uri="{0D108BD9-81ED-4DB2-BD59-A6C34878D82A}">
                    <a16:rowId xmlns:a16="http://schemas.microsoft.com/office/drawing/2014/main" val="10003"/>
                  </a:ext>
                </a:extLst>
              </a:tr>
              <a:tr h="636008">
                <a:tc>
                  <a:txBody>
                    <a:bodyPr/>
                    <a:lstStyle/>
                    <a:p>
                      <a:r>
                        <a:rPr lang="da-DK" sz="2800"/>
                        <a:t>Update (Modify)</a:t>
                      </a:r>
                      <a:endParaRPr lang="en-US" sz="2800">
                        <a:solidFill>
                          <a:schemeClr val="tx1"/>
                        </a:solidFill>
                      </a:endParaRPr>
                    </a:p>
                  </a:txBody>
                  <a:tcPr marL="146760" marR="146760" marT="73380" marB="73380"/>
                </a:tc>
                <a:tc>
                  <a:txBody>
                    <a:bodyPr/>
                    <a:lstStyle/>
                    <a:p>
                      <a:r>
                        <a:rPr lang="da-DK" sz="2800"/>
                        <a:t>PATCH</a:t>
                      </a:r>
                      <a:endParaRPr lang="en-US" sz="2800">
                        <a:solidFill>
                          <a:schemeClr val="tx1"/>
                        </a:solidFill>
                      </a:endParaRPr>
                    </a:p>
                  </a:txBody>
                  <a:tcPr marL="146760" marR="146760" marT="73380" marB="73380"/>
                </a:tc>
                <a:extLst>
                  <a:ext uri="{0D108BD9-81ED-4DB2-BD59-A6C34878D82A}">
                    <a16:rowId xmlns:a16="http://schemas.microsoft.com/office/drawing/2014/main" val="489029403"/>
                  </a:ext>
                </a:extLst>
              </a:tr>
              <a:tr h="636008">
                <a:tc>
                  <a:txBody>
                    <a:bodyPr/>
                    <a:lstStyle/>
                    <a:p>
                      <a:r>
                        <a:rPr lang="en-US" sz="2800"/>
                        <a:t>Delete</a:t>
                      </a:r>
                      <a:endParaRPr lang="en-US" sz="2800">
                        <a:solidFill>
                          <a:schemeClr val="tx1"/>
                        </a:solidFill>
                      </a:endParaRPr>
                    </a:p>
                  </a:txBody>
                  <a:tcPr marL="146760" marR="146760" marT="73380" marB="73380"/>
                </a:tc>
                <a:tc>
                  <a:txBody>
                    <a:bodyPr/>
                    <a:lstStyle/>
                    <a:p>
                      <a:r>
                        <a:rPr lang="en-US" sz="2800" dirty="0"/>
                        <a:t>DELETE</a:t>
                      </a:r>
                      <a:endParaRPr lang="en-US" sz="2800" dirty="0">
                        <a:solidFill>
                          <a:schemeClr val="tx1"/>
                        </a:solidFill>
                      </a:endParaRPr>
                    </a:p>
                  </a:txBody>
                  <a:tcPr marL="146760" marR="146760" marT="73380" marB="7338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554507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457200"/>
            <a:ext cx="11018520" cy="553998"/>
          </a:xfrm>
        </p:spPr>
        <p:txBody>
          <a:bodyPr wrap="square" anchor="t">
            <a:normAutofit/>
          </a:bodyPr>
          <a:lstStyle/>
          <a:p>
            <a:pPr>
              <a:lnSpc>
                <a:spcPct val="90000"/>
              </a:lnSpc>
            </a:pPr>
            <a:r>
              <a:rPr lang="en-US" altLang="da-DK" sz="2000" noProof="0" dirty="0"/>
              <a:t>HTTP status codes</a:t>
            </a:r>
            <a:br>
              <a:rPr lang="en-US" altLang="da-DK" sz="2000" noProof="0" dirty="0"/>
            </a:br>
            <a:endParaRPr lang="en-US" sz="2000" noProof="0" dirty="0"/>
          </a:p>
        </p:txBody>
      </p:sp>
      <p:graphicFrame>
        <p:nvGraphicFramePr>
          <p:cNvPr id="7" name="Table 8">
            <a:extLst>
              <a:ext uri="{FF2B5EF4-FFF2-40B4-BE49-F238E27FC236}">
                <a16:creationId xmlns:a16="http://schemas.microsoft.com/office/drawing/2014/main" id="{1F977A47-54FF-4382-BAAE-9A8F4FBECA94}"/>
              </a:ext>
            </a:extLst>
          </p:cNvPr>
          <p:cNvGraphicFramePr>
            <a:graphicFrameLocks noGrp="1"/>
          </p:cNvGraphicFramePr>
          <p:nvPr>
            <p:ph sz="quarter" idx="4294967295"/>
            <p:extLst>
              <p:ext uri="{D42A27DB-BD31-4B8C-83A1-F6EECF244321}">
                <p14:modId xmlns:p14="http://schemas.microsoft.com/office/powerpoint/2010/main" val="1421281893"/>
              </p:ext>
            </p:extLst>
          </p:nvPr>
        </p:nvGraphicFramePr>
        <p:xfrm>
          <a:off x="701675" y="1476375"/>
          <a:ext cx="5637212" cy="4751388"/>
        </p:xfrm>
        <a:graphic>
          <a:graphicData uri="http://schemas.openxmlformats.org/drawingml/2006/table">
            <a:tbl>
              <a:tblPr firstRow="1">
                <a:tableStyleId>{7DF18680-E054-41AD-8BC1-D1AEF772440D}</a:tableStyleId>
              </a:tblPr>
              <a:tblGrid>
                <a:gridCol w="1196307">
                  <a:extLst>
                    <a:ext uri="{9D8B030D-6E8A-4147-A177-3AD203B41FA5}">
                      <a16:colId xmlns:a16="http://schemas.microsoft.com/office/drawing/2014/main" val="596979221"/>
                    </a:ext>
                  </a:extLst>
                </a:gridCol>
                <a:gridCol w="4440905">
                  <a:extLst>
                    <a:ext uri="{9D8B030D-6E8A-4147-A177-3AD203B41FA5}">
                      <a16:colId xmlns:a16="http://schemas.microsoft.com/office/drawing/2014/main" val="885659956"/>
                    </a:ext>
                  </a:extLst>
                </a:gridCol>
              </a:tblGrid>
              <a:tr h="527932">
                <a:tc>
                  <a:txBody>
                    <a:bodyPr/>
                    <a:lstStyle/>
                    <a:p>
                      <a:r>
                        <a:rPr lang="da-DK" sz="1800"/>
                        <a:t>Code</a:t>
                      </a:r>
                      <a:endParaRPr lang="LID4096" sz="1800"/>
                    </a:p>
                  </a:txBody>
                  <a:tcPr marL="92419" marR="92419" marT="46209" marB="46209"/>
                </a:tc>
                <a:tc>
                  <a:txBody>
                    <a:bodyPr/>
                    <a:lstStyle/>
                    <a:p>
                      <a:r>
                        <a:rPr lang="da-DK" sz="1800" dirty="0" err="1"/>
                        <a:t>Meaning</a:t>
                      </a:r>
                      <a:endParaRPr lang="LID4096" sz="1800" dirty="0"/>
                    </a:p>
                  </a:txBody>
                  <a:tcPr marL="92419" marR="92419" marT="46209" marB="46209"/>
                </a:tc>
                <a:extLst>
                  <a:ext uri="{0D108BD9-81ED-4DB2-BD59-A6C34878D82A}">
                    <a16:rowId xmlns:a16="http://schemas.microsoft.com/office/drawing/2014/main" val="1412630097"/>
                  </a:ext>
                </a:extLst>
              </a:tr>
              <a:tr h="527932">
                <a:tc>
                  <a:txBody>
                    <a:bodyPr/>
                    <a:lstStyle/>
                    <a:p>
                      <a:r>
                        <a:rPr lang="da-DK" sz="1800"/>
                        <a:t>200</a:t>
                      </a:r>
                      <a:endParaRPr lang="LID4096" sz="1800"/>
                    </a:p>
                  </a:txBody>
                  <a:tcPr marL="92419" marR="92419" marT="46209" marB="46209"/>
                </a:tc>
                <a:tc>
                  <a:txBody>
                    <a:bodyPr/>
                    <a:lstStyle/>
                    <a:p>
                      <a:r>
                        <a:rPr lang="da-DK" sz="1800"/>
                        <a:t>OK</a:t>
                      </a:r>
                      <a:endParaRPr lang="LID4096" sz="1800"/>
                    </a:p>
                  </a:txBody>
                  <a:tcPr marL="92419" marR="92419" marT="46209" marB="46209"/>
                </a:tc>
                <a:extLst>
                  <a:ext uri="{0D108BD9-81ED-4DB2-BD59-A6C34878D82A}">
                    <a16:rowId xmlns:a16="http://schemas.microsoft.com/office/drawing/2014/main" val="1965826220"/>
                  </a:ext>
                </a:extLst>
              </a:tr>
              <a:tr h="527932">
                <a:tc>
                  <a:txBody>
                    <a:bodyPr/>
                    <a:lstStyle/>
                    <a:p>
                      <a:r>
                        <a:rPr lang="da-DK" sz="1800"/>
                        <a:t>201</a:t>
                      </a:r>
                      <a:endParaRPr lang="LID4096" sz="1800"/>
                    </a:p>
                  </a:txBody>
                  <a:tcPr marL="92419" marR="92419" marT="46209" marB="46209"/>
                </a:tc>
                <a:tc>
                  <a:txBody>
                    <a:bodyPr/>
                    <a:lstStyle/>
                    <a:p>
                      <a:r>
                        <a:rPr lang="da-DK" sz="1800"/>
                        <a:t>Created</a:t>
                      </a:r>
                      <a:endParaRPr lang="LID4096" sz="1800"/>
                    </a:p>
                  </a:txBody>
                  <a:tcPr marL="92419" marR="92419" marT="46209" marB="46209"/>
                </a:tc>
                <a:extLst>
                  <a:ext uri="{0D108BD9-81ED-4DB2-BD59-A6C34878D82A}">
                    <a16:rowId xmlns:a16="http://schemas.microsoft.com/office/drawing/2014/main" val="1224152718"/>
                  </a:ext>
                </a:extLst>
              </a:tr>
              <a:tr h="527932">
                <a:tc>
                  <a:txBody>
                    <a:bodyPr/>
                    <a:lstStyle/>
                    <a:p>
                      <a:r>
                        <a:rPr lang="da-DK" sz="1800"/>
                        <a:t>202</a:t>
                      </a:r>
                      <a:endParaRPr lang="LID4096" sz="1800"/>
                    </a:p>
                  </a:txBody>
                  <a:tcPr marL="92419" marR="92419" marT="46209" marB="46209"/>
                </a:tc>
                <a:tc>
                  <a:txBody>
                    <a:bodyPr/>
                    <a:lstStyle/>
                    <a:p>
                      <a:r>
                        <a:rPr lang="da-DK" sz="1800"/>
                        <a:t>Accepted</a:t>
                      </a:r>
                      <a:endParaRPr lang="LID4096" sz="1800"/>
                    </a:p>
                  </a:txBody>
                  <a:tcPr marL="92419" marR="92419" marT="46209" marB="46209"/>
                </a:tc>
                <a:extLst>
                  <a:ext uri="{0D108BD9-81ED-4DB2-BD59-A6C34878D82A}">
                    <a16:rowId xmlns:a16="http://schemas.microsoft.com/office/drawing/2014/main" val="2338843554"/>
                  </a:ext>
                </a:extLst>
              </a:tr>
              <a:tr h="527932">
                <a:tc>
                  <a:txBody>
                    <a:bodyPr/>
                    <a:lstStyle/>
                    <a:p>
                      <a:r>
                        <a:rPr lang="da-DK" sz="1800"/>
                        <a:t>204</a:t>
                      </a:r>
                      <a:endParaRPr lang="LID4096" sz="1800"/>
                    </a:p>
                  </a:txBody>
                  <a:tcPr marL="92419" marR="92419" marT="46209" marB="46209"/>
                </a:tc>
                <a:tc>
                  <a:txBody>
                    <a:bodyPr/>
                    <a:lstStyle/>
                    <a:p>
                      <a:r>
                        <a:rPr lang="da-DK" sz="1800" dirty="0"/>
                        <a:t>No Content</a:t>
                      </a:r>
                      <a:endParaRPr lang="LID4096" sz="1800" dirty="0"/>
                    </a:p>
                  </a:txBody>
                  <a:tcPr marL="92419" marR="92419" marT="46209" marB="46209"/>
                </a:tc>
                <a:extLst>
                  <a:ext uri="{0D108BD9-81ED-4DB2-BD59-A6C34878D82A}">
                    <a16:rowId xmlns:a16="http://schemas.microsoft.com/office/drawing/2014/main" val="694754543"/>
                  </a:ext>
                </a:extLst>
              </a:tr>
              <a:tr h="527932">
                <a:tc>
                  <a:txBody>
                    <a:bodyPr/>
                    <a:lstStyle/>
                    <a:p>
                      <a:r>
                        <a:rPr lang="da-DK" sz="1800"/>
                        <a:t>301</a:t>
                      </a:r>
                      <a:endParaRPr lang="LID4096" sz="1800"/>
                    </a:p>
                  </a:txBody>
                  <a:tcPr marL="92419" marR="92419" marT="46209" marB="46209"/>
                </a:tc>
                <a:tc>
                  <a:txBody>
                    <a:bodyPr/>
                    <a:lstStyle/>
                    <a:p>
                      <a:r>
                        <a:rPr lang="en-US" sz="1800"/>
                        <a:t>Moved Permanently</a:t>
                      </a:r>
                      <a:endParaRPr lang="en-US" sz="1800">
                        <a:solidFill>
                          <a:schemeClr val="tx1"/>
                        </a:solidFill>
                      </a:endParaRPr>
                    </a:p>
                  </a:txBody>
                  <a:tcPr marL="92419" marR="92419" marT="46209" marB="46209"/>
                </a:tc>
                <a:extLst>
                  <a:ext uri="{0D108BD9-81ED-4DB2-BD59-A6C34878D82A}">
                    <a16:rowId xmlns:a16="http://schemas.microsoft.com/office/drawing/2014/main" val="330335000"/>
                  </a:ext>
                </a:extLst>
              </a:tr>
              <a:tr h="527932">
                <a:tc>
                  <a:txBody>
                    <a:bodyPr/>
                    <a:lstStyle/>
                    <a:p>
                      <a:r>
                        <a:rPr lang="da-DK" sz="1800"/>
                        <a:t>302</a:t>
                      </a:r>
                      <a:endParaRPr lang="LID4096" sz="1800"/>
                    </a:p>
                  </a:txBody>
                  <a:tcPr marL="92419" marR="92419" marT="46209" marB="46209"/>
                </a:tc>
                <a:tc>
                  <a:txBody>
                    <a:bodyPr/>
                    <a:lstStyle/>
                    <a:p>
                      <a:r>
                        <a:rPr lang="en-US" sz="1800"/>
                        <a:t>Found (Previously "Moved temporarily")</a:t>
                      </a:r>
                      <a:endParaRPr lang="en-US" sz="1800">
                        <a:solidFill>
                          <a:schemeClr val="tx1"/>
                        </a:solidFill>
                      </a:endParaRPr>
                    </a:p>
                  </a:txBody>
                  <a:tcPr marL="92419" marR="92419" marT="46209" marB="46209"/>
                </a:tc>
                <a:extLst>
                  <a:ext uri="{0D108BD9-81ED-4DB2-BD59-A6C34878D82A}">
                    <a16:rowId xmlns:a16="http://schemas.microsoft.com/office/drawing/2014/main" val="581735152"/>
                  </a:ext>
                </a:extLst>
              </a:tr>
              <a:tr h="527932">
                <a:tc>
                  <a:txBody>
                    <a:bodyPr/>
                    <a:lstStyle/>
                    <a:p>
                      <a:r>
                        <a:rPr lang="da-DK" sz="1800"/>
                        <a:t>307</a:t>
                      </a:r>
                      <a:endParaRPr lang="LID4096" sz="1800"/>
                    </a:p>
                  </a:txBody>
                  <a:tcPr marL="92419" marR="92419" marT="46209" marB="46209"/>
                </a:tc>
                <a:tc>
                  <a:txBody>
                    <a:bodyPr/>
                    <a:lstStyle/>
                    <a:p>
                      <a:r>
                        <a:rPr lang="en-US" sz="1800"/>
                        <a:t>Temporary Redirect</a:t>
                      </a:r>
                      <a:endParaRPr lang="en-US" sz="1800">
                        <a:solidFill>
                          <a:schemeClr val="tx1"/>
                        </a:solidFill>
                      </a:endParaRPr>
                    </a:p>
                  </a:txBody>
                  <a:tcPr marL="92419" marR="92419" marT="46209" marB="46209"/>
                </a:tc>
                <a:extLst>
                  <a:ext uri="{0D108BD9-81ED-4DB2-BD59-A6C34878D82A}">
                    <a16:rowId xmlns:a16="http://schemas.microsoft.com/office/drawing/2014/main" val="3931452977"/>
                  </a:ext>
                </a:extLst>
              </a:tr>
              <a:tr h="527932">
                <a:tc>
                  <a:txBody>
                    <a:bodyPr/>
                    <a:lstStyle/>
                    <a:p>
                      <a:r>
                        <a:rPr lang="da-DK" sz="1800"/>
                        <a:t>308</a:t>
                      </a:r>
                      <a:endParaRPr lang="LID4096" sz="1800"/>
                    </a:p>
                  </a:txBody>
                  <a:tcPr marL="92419" marR="92419" marT="46209" marB="46209"/>
                </a:tc>
                <a:tc>
                  <a:txBody>
                    <a:bodyPr/>
                    <a:lstStyle/>
                    <a:p>
                      <a:r>
                        <a:rPr lang="en-US" sz="1800" dirty="0"/>
                        <a:t>Permanent Redirect</a:t>
                      </a:r>
                      <a:endParaRPr lang="en-US" sz="1800" dirty="0">
                        <a:solidFill>
                          <a:schemeClr val="tx1"/>
                        </a:solidFill>
                      </a:endParaRPr>
                    </a:p>
                  </a:txBody>
                  <a:tcPr marL="92419" marR="92419" marT="46209" marB="46209"/>
                </a:tc>
                <a:extLst>
                  <a:ext uri="{0D108BD9-81ED-4DB2-BD59-A6C34878D82A}">
                    <a16:rowId xmlns:a16="http://schemas.microsoft.com/office/drawing/2014/main" val="3640263822"/>
                  </a:ext>
                </a:extLst>
              </a:tr>
            </a:tbl>
          </a:graphicData>
        </a:graphic>
      </p:graphicFrame>
      <p:graphicFrame>
        <p:nvGraphicFramePr>
          <p:cNvPr id="15" name="Table 8">
            <a:extLst>
              <a:ext uri="{FF2B5EF4-FFF2-40B4-BE49-F238E27FC236}">
                <a16:creationId xmlns:a16="http://schemas.microsoft.com/office/drawing/2014/main" id="{D130AFD5-91FE-4EFC-A4B1-C0D359D99A3F}"/>
              </a:ext>
            </a:extLst>
          </p:cNvPr>
          <p:cNvGraphicFramePr>
            <a:graphicFrameLocks noGrp="1"/>
          </p:cNvGraphicFramePr>
          <p:nvPr>
            <p:ph sz="quarter" idx="4294967295"/>
            <p:extLst>
              <p:ext uri="{D42A27DB-BD31-4B8C-83A1-F6EECF244321}">
                <p14:modId xmlns:p14="http://schemas.microsoft.com/office/powerpoint/2010/main" val="3727794683"/>
              </p:ext>
            </p:extLst>
          </p:nvPr>
        </p:nvGraphicFramePr>
        <p:xfrm>
          <a:off x="6421438" y="1476375"/>
          <a:ext cx="5064124" cy="4751388"/>
        </p:xfrm>
        <a:graphic>
          <a:graphicData uri="http://schemas.openxmlformats.org/drawingml/2006/table">
            <a:tbl>
              <a:tblPr firstRow="1">
                <a:tableStyleId>{7DF18680-E054-41AD-8BC1-D1AEF772440D}</a:tableStyleId>
              </a:tblPr>
              <a:tblGrid>
                <a:gridCol w="1074688">
                  <a:extLst>
                    <a:ext uri="{9D8B030D-6E8A-4147-A177-3AD203B41FA5}">
                      <a16:colId xmlns:a16="http://schemas.microsoft.com/office/drawing/2014/main" val="596979221"/>
                    </a:ext>
                  </a:extLst>
                </a:gridCol>
                <a:gridCol w="3989436">
                  <a:extLst>
                    <a:ext uri="{9D8B030D-6E8A-4147-A177-3AD203B41FA5}">
                      <a16:colId xmlns:a16="http://schemas.microsoft.com/office/drawing/2014/main" val="885659956"/>
                    </a:ext>
                  </a:extLst>
                </a:gridCol>
              </a:tblGrid>
              <a:tr h="395949">
                <a:tc>
                  <a:txBody>
                    <a:bodyPr/>
                    <a:lstStyle/>
                    <a:p>
                      <a:r>
                        <a:rPr lang="da-DK" sz="1600"/>
                        <a:t>Code</a:t>
                      </a:r>
                      <a:endParaRPr lang="LID4096" sz="1600"/>
                    </a:p>
                  </a:txBody>
                  <a:tcPr marL="83023" marR="83023" marT="41512" marB="41512"/>
                </a:tc>
                <a:tc>
                  <a:txBody>
                    <a:bodyPr/>
                    <a:lstStyle/>
                    <a:p>
                      <a:r>
                        <a:rPr lang="da-DK" sz="1600"/>
                        <a:t>Meaning</a:t>
                      </a:r>
                      <a:endParaRPr lang="LID4096" sz="1600"/>
                    </a:p>
                  </a:txBody>
                  <a:tcPr marL="83023" marR="83023" marT="41512" marB="41512"/>
                </a:tc>
                <a:extLst>
                  <a:ext uri="{0D108BD9-81ED-4DB2-BD59-A6C34878D82A}">
                    <a16:rowId xmlns:a16="http://schemas.microsoft.com/office/drawing/2014/main" val="1412630097"/>
                  </a:ext>
                </a:extLst>
              </a:tr>
              <a:tr h="395949">
                <a:tc>
                  <a:txBody>
                    <a:bodyPr/>
                    <a:lstStyle/>
                    <a:p>
                      <a:r>
                        <a:rPr lang="da-DK" sz="1600"/>
                        <a:t>400</a:t>
                      </a:r>
                      <a:endParaRPr lang="LID4096" sz="1600"/>
                    </a:p>
                  </a:txBody>
                  <a:tcPr marL="83023" marR="83023" marT="41512" marB="41512"/>
                </a:tc>
                <a:tc>
                  <a:txBody>
                    <a:bodyPr/>
                    <a:lstStyle/>
                    <a:p>
                      <a:r>
                        <a:rPr lang="da-DK" sz="1600"/>
                        <a:t>Bad Request</a:t>
                      </a:r>
                      <a:endParaRPr lang="LID4096" sz="1600"/>
                    </a:p>
                  </a:txBody>
                  <a:tcPr marL="83023" marR="83023" marT="41512" marB="41512"/>
                </a:tc>
                <a:extLst>
                  <a:ext uri="{0D108BD9-81ED-4DB2-BD59-A6C34878D82A}">
                    <a16:rowId xmlns:a16="http://schemas.microsoft.com/office/drawing/2014/main" val="1965826220"/>
                  </a:ext>
                </a:extLst>
              </a:tr>
              <a:tr h="395949">
                <a:tc>
                  <a:txBody>
                    <a:bodyPr/>
                    <a:lstStyle/>
                    <a:p>
                      <a:r>
                        <a:rPr lang="da-DK" sz="1600"/>
                        <a:t>401</a:t>
                      </a:r>
                      <a:endParaRPr lang="LID4096" sz="1600"/>
                    </a:p>
                  </a:txBody>
                  <a:tcPr marL="83023" marR="83023" marT="41512" marB="41512"/>
                </a:tc>
                <a:tc>
                  <a:txBody>
                    <a:bodyPr/>
                    <a:lstStyle/>
                    <a:p>
                      <a:r>
                        <a:rPr lang="en-US" sz="1600"/>
                        <a:t>Unauthorized</a:t>
                      </a:r>
                      <a:endParaRPr lang="LID4096" sz="1600"/>
                    </a:p>
                  </a:txBody>
                  <a:tcPr marL="83023" marR="83023" marT="41512" marB="41512"/>
                </a:tc>
                <a:extLst>
                  <a:ext uri="{0D108BD9-81ED-4DB2-BD59-A6C34878D82A}">
                    <a16:rowId xmlns:a16="http://schemas.microsoft.com/office/drawing/2014/main" val="1224152718"/>
                  </a:ext>
                </a:extLst>
              </a:tr>
              <a:tr h="395949">
                <a:tc>
                  <a:txBody>
                    <a:bodyPr/>
                    <a:lstStyle/>
                    <a:p>
                      <a:r>
                        <a:rPr lang="da-DK" sz="1600" dirty="0"/>
                        <a:t>403</a:t>
                      </a:r>
                      <a:endParaRPr lang="LID4096" sz="1600" dirty="0"/>
                    </a:p>
                  </a:txBody>
                  <a:tcPr marL="83023" marR="83023" marT="41512" marB="41512"/>
                </a:tc>
                <a:tc>
                  <a:txBody>
                    <a:bodyPr/>
                    <a:lstStyle/>
                    <a:p>
                      <a:r>
                        <a:rPr lang="da-DK" sz="1600"/>
                        <a:t>Forbidden</a:t>
                      </a:r>
                      <a:endParaRPr lang="LID4096" sz="1600"/>
                    </a:p>
                  </a:txBody>
                  <a:tcPr marL="83023" marR="83023" marT="41512" marB="41512"/>
                </a:tc>
                <a:extLst>
                  <a:ext uri="{0D108BD9-81ED-4DB2-BD59-A6C34878D82A}">
                    <a16:rowId xmlns:a16="http://schemas.microsoft.com/office/drawing/2014/main" val="2338843554"/>
                  </a:ext>
                </a:extLst>
              </a:tr>
              <a:tr h="395949">
                <a:tc>
                  <a:txBody>
                    <a:bodyPr/>
                    <a:lstStyle/>
                    <a:p>
                      <a:r>
                        <a:rPr lang="da-DK" sz="1600"/>
                        <a:t>404</a:t>
                      </a:r>
                      <a:endParaRPr lang="LID4096" sz="1600"/>
                    </a:p>
                  </a:txBody>
                  <a:tcPr marL="83023" marR="83023" marT="41512" marB="41512"/>
                </a:tc>
                <a:tc>
                  <a:txBody>
                    <a:bodyPr/>
                    <a:lstStyle/>
                    <a:p>
                      <a:r>
                        <a:rPr lang="da-DK" sz="1600"/>
                        <a:t>Not Found</a:t>
                      </a:r>
                      <a:endParaRPr lang="LID4096" sz="1600"/>
                    </a:p>
                  </a:txBody>
                  <a:tcPr marL="83023" marR="83023" marT="41512" marB="41512"/>
                </a:tc>
                <a:extLst>
                  <a:ext uri="{0D108BD9-81ED-4DB2-BD59-A6C34878D82A}">
                    <a16:rowId xmlns:a16="http://schemas.microsoft.com/office/drawing/2014/main" val="694754543"/>
                  </a:ext>
                </a:extLst>
              </a:tr>
              <a:tr h="395949">
                <a:tc>
                  <a:txBody>
                    <a:bodyPr/>
                    <a:lstStyle/>
                    <a:p>
                      <a:r>
                        <a:rPr lang="da-DK" sz="1600"/>
                        <a:t>409</a:t>
                      </a:r>
                      <a:endParaRPr lang="LID4096" sz="160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Conflict</a:t>
                      </a:r>
                      <a:endParaRPr lang="en-US" sz="1600">
                        <a:solidFill>
                          <a:schemeClr val="tx1"/>
                        </a:solidFill>
                      </a:endParaRPr>
                    </a:p>
                  </a:txBody>
                  <a:tcPr marL="83023" marR="83023" marT="41512" marB="41512"/>
                </a:tc>
                <a:extLst>
                  <a:ext uri="{0D108BD9-81ED-4DB2-BD59-A6C34878D82A}">
                    <a16:rowId xmlns:a16="http://schemas.microsoft.com/office/drawing/2014/main" val="330335000"/>
                  </a:ext>
                </a:extLst>
              </a:tr>
              <a:tr h="395949">
                <a:tc>
                  <a:txBody>
                    <a:bodyPr/>
                    <a:lstStyle/>
                    <a:p>
                      <a:r>
                        <a:rPr lang="da-DK" sz="1600"/>
                        <a:t>415</a:t>
                      </a:r>
                      <a:endParaRPr lang="LID4096" sz="160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1"/>
                          </a:solidFill>
                        </a:rPr>
                        <a:t>Unsupported Media Type </a:t>
                      </a:r>
                    </a:p>
                  </a:txBody>
                  <a:tcPr marL="83023" marR="83023" marT="41512" marB="41512"/>
                </a:tc>
                <a:extLst>
                  <a:ext uri="{0D108BD9-81ED-4DB2-BD59-A6C34878D82A}">
                    <a16:rowId xmlns:a16="http://schemas.microsoft.com/office/drawing/2014/main" val="2368791002"/>
                  </a:ext>
                </a:extLst>
              </a:tr>
              <a:tr h="395949">
                <a:tc>
                  <a:txBody>
                    <a:bodyPr/>
                    <a:lstStyle/>
                    <a:p>
                      <a:r>
                        <a:rPr lang="en-US" sz="1600" dirty="0"/>
                        <a:t>418</a:t>
                      </a:r>
                      <a:endParaRPr lang="LID4096" sz="1600" dirty="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olidFill>
                            <a:schemeClr val="tx1"/>
                          </a:solidFill>
                        </a:rPr>
                        <a:t>I’m a Teapot</a:t>
                      </a:r>
                    </a:p>
                  </a:txBody>
                  <a:tcPr marL="83023" marR="83023" marT="41512" marB="41512"/>
                </a:tc>
                <a:extLst>
                  <a:ext uri="{0D108BD9-81ED-4DB2-BD59-A6C34878D82A}">
                    <a16:rowId xmlns:a16="http://schemas.microsoft.com/office/drawing/2014/main" val="4014804930"/>
                  </a:ext>
                </a:extLst>
              </a:tr>
              <a:tr h="395949">
                <a:tc>
                  <a:txBody>
                    <a:bodyPr/>
                    <a:lstStyle/>
                    <a:p>
                      <a:r>
                        <a:rPr lang="da-DK" sz="1600" dirty="0"/>
                        <a:t>422</a:t>
                      </a:r>
                      <a:endParaRPr lang="LID4096" sz="1600" dirty="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err="1">
                          <a:solidFill>
                            <a:schemeClr val="tx1"/>
                          </a:solidFill>
                        </a:rPr>
                        <a:t>Unprocessable</a:t>
                      </a:r>
                      <a:r>
                        <a:rPr lang="en-US" sz="1600" dirty="0">
                          <a:solidFill>
                            <a:schemeClr val="tx1"/>
                          </a:solidFill>
                        </a:rPr>
                        <a:t> Entity</a:t>
                      </a:r>
                    </a:p>
                  </a:txBody>
                  <a:tcPr marL="83023" marR="83023" marT="41512" marB="41512"/>
                </a:tc>
                <a:extLst>
                  <a:ext uri="{0D108BD9-81ED-4DB2-BD59-A6C34878D82A}">
                    <a16:rowId xmlns:a16="http://schemas.microsoft.com/office/drawing/2014/main" val="4162519136"/>
                  </a:ext>
                </a:extLst>
              </a:tr>
              <a:tr h="395949">
                <a:tc>
                  <a:txBody>
                    <a:bodyPr/>
                    <a:lstStyle/>
                    <a:p>
                      <a:r>
                        <a:rPr lang="en-US" sz="1600"/>
                        <a:t>500</a:t>
                      </a:r>
                      <a:endParaRPr lang="LID4096" sz="160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Internal Server Error</a:t>
                      </a:r>
                      <a:endParaRPr lang="en-US" sz="1600" dirty="0">
                        <a:solidFill>
                          <a:schemeClr val="tx1"/>
                        </a:solidFill>
                      </a:endParaRPr>
                    </a:p>
                  </a:txBody>
                  <a:tcPr marL="83023" marR="83023" marT="41512" marB="41512"/>
                </a:tc>
                <a:extLst>
                  <a:ext uri="{0D108BD9-81ED-4DB2-BD59-A6C34878D82A}">
                    <a16:rowId xmlns:a16="http://schemas.microsoft.com/office/drawing/2014/main" val="2066038758"/>
                  </a:ext>
                </a:extLst>
              </a:tr>
              <a:tr h="395949">
                <a:tc>
                  <a:txBody>
                    <a:bodyPr/>
                    <a:lstStyle/>
                    <a:p>
                      <a:r>
                        <a:rPr lang="da-DK" sz="1600"/>
                        <a:t>501</a:t>
                      </a:r>
                      <a:endParaRPr lang="LID4096" sz="160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Not Implemented</a:t>
                      </a:r>
                      <a:endParaRPr lang="en-US" sz="1600" dirty="0">
                        <a:solidFill>
                          <a:schemeClr val="tx1"/>
                        </a:solidFill>
                      </a:endParaRPr>
                    </a:p>
                  </a:txBody>
                  <a:tcPr marL="83023" marR="83023" marT="41512" marB="41512"/>
                </a:tc>
                <a:extLst>
                  <a:ext uri="{0D108BD9-81ED-4DB2-BD59-A6C34878D82A}">
                    <a16:rowId xmlns:a16="http://schemas.microsoft.com/office/drawing/2014/main" val="832163816"/>
                  </a:ext>
                </a:extLst>
              </a:tr>
              <a:tr h="395949">
                <a:tc>
                  <a:txBody>
                    <a:bodyPr/>
                    <a:lstStyle/>
                    <a:p>
                      <a:r>
                        <a:rPr lang="da-DK" sz="1600" dirty="0"/>
                        <a:t>503</a:t>
                      </a:r>
                      <a:endParaRPr lang="LID4096" sz="1600" dirty="0"/>
                    </a:p>
                  </a:txBody>
                  <a:tcPr marL="83023" marR="83023" marT="41512" marB="41512"/>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Service Unavailable</a:t>
                      </a:r>
                      <a:endParaRPr lang="en-US" sz="1600" dirty="0">
                        <a:solidFill>
                          <a:schemeClr val="tx1"/>
                        </a:solidFill>
                      </a:endParaRPr>
                    </a:p>
                  </a:txBody>
                  <a:tcPr marL="83023" marR="83023" marT="41512" marB="41512"/>
                </a:tc>
                <a:extLst>
                  <a:ext uri="{0D108BD9-81ED-4DB2-BD59-A6C34878D82A}">
                    <a16:rowId xmlns:a16="http://schemas.microsoft.com/office/drawing/2014/main" val="219047642"/>
                  </a:ext>
                </a:extLst>
              </a:tr>
            </a:tbl>
          </a:graphicData>
        </a:graphic>
      </p:graphicFrame>
    </p:spTree>
    <p:extLst>
      <p:ext uri="{BB962C8B-B14F-4D97-AF65-F5344CB8AC3E}">
        <p14:creationId xmlns:p14="http://schemas.microsoft.com/office/powerpoint/2010/main" val="30375471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73FC-8FB4-44B2-BCE2-55D566B147ED}"/>
              </a:ext>
            </a:extLst>
          </p:cNvPr>
          <p:cNvSpPr>
            <a:spLocks noGrp="1"/>
          </p:cNvSpPr>
          <p:nvPr>
            <p:ph type="title"/>
          </p:nvPr>
        </p:nvSpPr>
        <p:spPr>
          <a:xfrm>
            <a:off x="588263" y="457200"/>
            <a:ext cx="11018520" cy="553998"/>
          </a:xfrm>
        </p:spPr>
        <p:txBody>
          <a:bodyPr wrap="square" anchor="t">
            <a:normAutofit/>
          </a:bodyPr>
          <a:lstStyle/>
          <a:p>
            <a:r>
              <a:rPr lang="en-US" noProof="0" dirty="0"/>
              <a:t>RFC2324: Hyper Text Coffee Pot Control Protocol</a:t>
            </a:r>
          </a:p>
        </p:txBody>
      </p:sp>
      <p:pic>
        <p:nvPicPr>
          <p:cNvPr id="5" name="Picture 4" descr="Text&#10;&#10;Description automatically generated">
            <a:extLst>
              <a:ext uri="{FF2B5EF4-FFF2-40B4-BE49-F238E27FC236}">
                <a16:creationId xmlns:a16="http://schemas.microsoft.com/office/drawing/2014/main" id="{D3F03A13-953E-4AE3-8DE8-CAC20434B70F}"/>
              </a:ext>
            </a:extLst>
          </p:cNvPr>
          <p:cNvPicPr>
            <a:picLocks noChangeAspect="1"/>
          </p:cNvPicPr>
          <p:nvPr/>
        </p:nvPicPr>
        <p:blipFill>
          <a:blip r:embed="rId2"/>
          <a:stretch>
            <a:fillRect/>
          </a:stretch>
        </p:blipFill>
        <p:spPr>
          <a:xfrm>
            <a:off x="1738721" y="1435100"/>
            <a:ext cx="8709796" cy="4833938"/>
          </a:xfrm>
          <a:prstGeom prst="rect">
            <a:avLst/>
          </a:prstGeom>
          <a:noFill/>
        </p:spPr>
      </p:pic>
      <p:sp>
        <p:nvSpPr>
          <p:cNvPr id="7" name="TextBox 6">
            <a:extLst>
              <a:ext uri="{FF2B5EF4-FFF2-40B4-BE49-F238E27FC236}">
                <a16:creationId xmlns:a16="http://schemas.microsoft.com/office/drawing/2014/main" id="{7BA0D11F-A8C9-4FA8-82B8-5852CAE47DB3}"/>
              </a:ext>
            </a:extLst>
          </p:cNvPr>
          <p:cNvSpPr txBox="1"/>
          <p:nvPr/>
        </p:nvSpPr>
        <p:spPr>
          <a:xfrm>
            <a:off x="5218430" y="6269038"/>
            <a:ext cx="6738620" cy="363946"/>
          </a:xfrm>
          <a:prstGeom prst="rect">
            <a:avLst/>
          </a:prstGeom>
          <a:noFill/>
        </p:spPr>
        <p:txBody>
          <a:bodyPr wrap="square">
            <a:spAutoFit/>
          </a:bodyPr>
          <a:lstStyle/>
          <a:p>
            <a:pPr algn="r"/>
            <a:r>
              <a:rPr lang="da-DK" dirty="0"/>
              <a:t>Source: </a:t>
            </a:r>
            <a:r>
              <a:rPr lang="da-DK" dirty="0">
                <a:hlinkClick r:id="rId3"/>
              </a:rPr>
              <a:t>https://tools.ietf.org/html/rfc2324</a:t>
            </a:r>
            <a:endParaRPr lang="LID4096" dirty="0"/>
          </a:p>
        </p:txBody>
      </p:sp>
    </p:spTree>
    <p:extLst>
      <p:ext uri="{BB962C8B-B14F-4D97-AF65-F5344CB8AC3E}">
        <p14:creationId xmlns:p14="http://schemas.microsoft.com/office/powerpoint/2010/main" val="7327907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prstGeom prst="rect">
            <a:avLst/>
          </a:prstGeom>
        </p:spPr>
        <p:txBody>
          <a:bodyPr wrap="square" anchor="ctr">
            <a:normAutofit/>
          </a:bodyPr>
          <a:lstStyle/>
          <a:p>
            <a:r>
              <a:rPr lang="en-US" altLang="da-DK" noProof="0" dirty="0"/>
              <a:t>HTTP headers</a:t>
            </a:r>
            <a:endParaRPr lang="en-US" sz="3600" noProof="0" dirty="0">
              <a:gradFill>
                <a:gsLst>
                  <a:gs pos="1250">
                    <a:schemeClr val="tx1"/>
                  </a:gs>
                  <a:gs pos="100000">
                    <a:schemeClr val="tx1"/>
                  </a:gs>
                </a:gsLst>
                <a:lin ang="5400000" scaled="0"/>
              </a:gradFill>
            </a:endParaRPr>
          </a:p>
        </p:txBody>
      </p:sp>
      <p:graphicFrame>
        <p:nvGraphicFramePr>
          <p:cNvPr id="5" name="Content Placeholder 4">
            <a:extLst>
              <a:ext uri="{FF2B5EF4-FFF2-40B4-BE49-F238E27FC236}">
                <a16:creationId xmlns:a16="http://schemas.microsoft.com/office/drawing/2014/main" id="{FAB5CA7C-AC7F-4ED3-B6FD-A08352E9EFF4}"/>
              </a:ext>
            </a:extLst>
          </p:cNvPr>
          <p:cNvGraphicFramePr>
            <a:graphicFrameLocks noGrp="1"/>
          </p:cNvGraphicFramePr>
          <p:nvPr>
            <p:ph sz="quarter" idx="10"/>
            <p:extLst>
              <p:ext uri="{D42A27DB-BD31-4B8C-83A1-F6EECF244321}">
                <p14:modId xmlns:p14="http://schemas.microsoft.com/office/powerpoint/2010/main" val="2658540265"/>
              </p:ext>
            </p:extLst>
          </p:nvPr>
        </p:nvGraphicFramePr>
        <p:xfrm>
          <a:off x="1843904" y="1435100"/>
          <a:ext cx="8504193" cy="4754829"/>
        </p:xfrm>
        <a:graphic>
          <a:graphicData uri="http://schemas.openxmlformats.org/drawingml/2006/table">
            <a:tbl>
              <a:tblPr firstRow="1">
                <a:tableStyleId>{7DF18680-E054-41AD-8BC1-D1AEF772440D}</a:tableStyleId>
              </a:tblPr>
              <a:tblGrid>
                <a:gridCol w="1691804">
                  <a:extLst>
                    <a:ext uri="{9D8B030D-6E8A-4147-A177-3AD203B41FA5}">
                      <a16:colId xmlns:a16="http://schemas.microsoft.com/office/drawing/2014/main" val="3829694350"/>
                    </a:ext>
                  </a:extLst>
                </a:gridCol>
                <a:gridCol w="3017487">
                  <a:extLst>
                    <a:ext uri="{9D8B030D-6E8A-4147-A177-3AD203B41FA5}">
                      <a16:colId xmlns:a16="http://schemas.microsoft.com/office/drawing/2014/main" val="2362995855"/>
                    </a:ext>
                  </a:extLst>
                </a:gridCol>
                <a:gridCol w="3794902">
                  <a:extLst>
                    <a:ext uri="{9D8B030D-6E8A-4147-A177-3AD203B41FA5}">
                      <a16:colId xmlns:a16="http://schemas.microsoft.com/office/drawing/2014/main" val="507840010"/>
                    </a:ext>
                  </a:extLst>
                </a:gridCol>
              </a:tblGrid>
              <a:tr h="387840">
                <a:tc>
                  <a:txBody>
                    <a:bodyPr/>
                    <a:lstStyle/>
                    <a:p>
                      <a:pPr algn="l" fontAlgn="base"/>
                      <a:r>
                        <a:rPr lang="da-DK" sz="1600" cap="none" baseline="0" dirty="0">
                          <a:effectLst/>
                        </a:rPr>
                        <a:t>Header Field</a:t>
                      </a:r>
                      <a:endParaRPr lang="da-DK" sz="1600" b="1" cap="none" baseline="0" dirty="0">
                        <a:effectLst/>
                        <a:latin typeface="+mn-lt"/>
                      </a:endParaRPr>
                    </a:p>
                  </a:txBody>
                  <a:tcPr marL="72000" marR="72000" marT="72000" marB="72000" anchor="ctr"/>
                </a:tc>
                <a:tc>
                  <a:txBody>
                    <a:bodyPr/>
                    <a:lstStyle/>
                    <a:p>
                      <a:pPr algn="l" fontAlgn="base"/>
                      <a:r>
                        <a:rPr lang="da-DK" sz="1600" cap="none" baseline="0" dirty="0" err="1">
                          <a:effectLst/>
                        </a:rPr>
                        <a:t>Description</a:t>
                      </a:r>
                      <a:endParaRPr lang="da-DK" sz="1600" b="1" cap="none" baseline="0" dirty="0">
                        <a:effectLst/>
                        <a:latin typeface="+mn-lt"/>
                      </a:endParaRPr>
                    </a:p>
                  </a:txBody>
                  <a:tcPr marL="72000" marR="72000" marT="72000" marB="72000" anchor="ctr"/>
                </a:tc>
                <a:tc>
                  <a:txBody>
                    <a:bodyPr/>
                    <a:lstStyle/>
                    <a:p>
                      <a:pPr algn="l" fontAlgn="base"/>
                      <a:r>
                        <a:rPr lang="da-DK" sz="1600" cap="none" baseline="0" dirty="0">
                          <a:effectLst/>
                        </a:rPr>
                        <a:t>Examples</a:t>
                      </a:r>
                      <a:endParaRPr lang="da-DK" sz="1600" b="1" cap="none" baseline="0" dirty="0">
                        <a:effectLst/>
                        <a:latin typeface="+mn-lt"/>
                      </a:endParaRPr>
                    </a:p>
                  </a:txBody>
                  <a:tcPr marL="72000" marR="72000" marT="72000" marB="72000" anchor="ctr"/>
                </a:tc>
                <a:extLst>
                  <a:ext uri="{0D108BD9-81ED-4DB2-BD59-A6C34878D82A}">
                    <a16:rowId xmlns:a16="http://schemas.microsoft.com/office/drawing/2014/main" val="4112392412"/>
                  </a:ext>
                </a:extLst>
              </a:tr>
              <a:tr h="1455663">
                <a:tc>
                  <a:txBody>
                    <a:bodyPr/>
                    <a:lstStyle/>
                    <a:p>
                      <a:pPr algn="l" fontAlgn="base"/>
                      <a:r>
                        <a:rPr lang="da-DK" sz="1600" dirty="0">
                          <a:effectLst/>
                        </a:rPr>
                        <a:t>Accept</a:t>
                      </a:r>
                      <a:endParaRPr lang="da-DK" sz="1600" b="0" dirty="0">
                        <a:solidFill>
                          <a:srgbClr val="000000"/>
                        </a:solidFill>
                        <a:effectLst/>
                        <a:latin typeface="+mn-lt"/>
                      </a:endParaRPr>
                    </a:p>
                  </a:txBody>
                  <a:tcPr marL="72000" marR="72000" marT="72000" marB="72000" anchor="ctr"/>
                </a:tc>
                <a:tc>
                  <a:txBody>
                    <a:bodyPr/>
                    <a:lstStyle/>
                    <a:p>
                      <a:pPr algn="l" fontAlgn="base"/>
                      <a:r>
                        <a:rPr lang="en-US" sz="1600" dirty="0">
                          <a:effectLst/>
                        </a:rPr>
                        <a:t>Content-Types that are acceptable for the response</a:t>
                      </a:r>
                      <a:endParaRPr lang="en-US" sz="1600" b="0" dirty="0">
                        <a:solidFill>
                          <a:srgbClr val="000000"/>
                        </a:solidFill>
                        <a:effectLst/>
                        <a:latin typeface="+mn-lt"/>
                      </a:endParaRPr>
                    </a:p>
                  </a:txBody>
                  <a:tcPr marL="72000" marR="72000" marT="72000" marB="72000" anchor="ctr"/>
                </a:tc>
                <a:tc>
                  <a:txBody>
                    <a:bodyPr/>
                    <a:lstStyle/>
                    <a:p>
                      <a:pPr algn="l" fontAlgn="base"/>
                      <a:r>
                        <a:rPr lang="da-DK" sz="1600" dirty="0">
                          <a:effectLst/>
                        </a:rPr>
                        <a:t>text/plain</a:t>
                      </a:r>
                    </a:p>
                    <a:p>
                      <a:pPr algn="l" fontAlgn="base"/>
                      <a:r>
                        <a:rPr lang="da-DK" sz="1600" dirty="0">
                          <a:effectLst/>
                        </a:rPr>
                        <a:t>application/json</a:t>
                      </a:r>
                    </a:p>
                    <a:p>
                      <a:pPr algn="l" fontAlgn="base"/>
                      <a:r>
                        <a:rPr lang="da-DK" sz="1600" baseline="0" dirty="0">
                          <a:effectLst/>
                        </a:rPr>
                        <a:t>application/xml</a:t>
                      </a:r>
                      <a:endParaRPr lang="da-DK" sz="1600" b="0" dirty="0">
                        <a:solidFill>
                          <a:srgbClr val="000000"/>
                        </a:solidFill>
                        <a:effectLst/>
                        <a:latin typeface="+mn-lt"/>
                      </a:endParaRPr>
                    </a:p>
                  </a:txBody>
                  <a:tcPr marL="72000" marR="72000" marT="72000" marB="72000" anchor="ctr"/>
                </a:tc>
                <a:extLst>
                  <a:ext uri="{0D108BD9-81ED-4DB2-BD59-A6C34878D82A}">
                    <a16:rowId xmlns:a16="http://schemas.microsoft.com/office/drawing/2014/main" val="4265508800"/>
                  </a:ext>
                </a:extLst>
              </a:tr>
              <a:tr h="1455663">
                <a:tc>
                  <a:txBody>
                    <a:bodyPr/>
                    <a:lstStyle/>
                    <a:p>
                      <a:pPr algn="l" fontAlgn="base"/>
                      <a:r>
                        <a:rPr lang="da-DK" sz="1600" dirty="0">
                          <a:effectLst/>
                        </a:rPr>
                        <a:t>Content-Type</a:t>
                      </a:r>
                      <a:endParaRPr lang="da-DK" sz="1600" b="0" dirty="0">
                        <a:solidFill>
                          <a:srgbClr val="000000"/>
                        </a:solidFill>
                        <a:effectLst/>
                        <a:latin typeface="+mn-lt"/>
                      </a:endParaRPr>
                    </a:p>
                  </a:txBody>
                  <a:tcPr marL="72000" marR="72000" marT="72000" marB="72000" anchor="ctr"/>
                </a:tc>
                <a:tc>
                  <a:txBody>
                    <a:bodyPr/>
                    <a:lstStyle/>
                    <a:p>
                      <a:pPr algn="l" fontAlgn="base"/>
                      <a:r>
                        <a:rPr lang="en-US" sz="1600" dirty="0">
                          <a:effectLst/>
                        </a:rPr>
                        <a:t>The media type of the body of the request (POST, PUT, and PATCH)</a:t>
                      </a:r>
                      <a:endParaRPr lang="en-US" sz="1600" b="0" dirty="0">
                        <a:solidFill>
                          <a:srgbClr val="000000"/>
                        </a:solidFill>
                        <a:effectLst/>
                        <a:latin typeface="+mn-lt"/>
                      </a:endParaRPr>
                    </a:p>
                  </a:txBody>
                  <a:tcPr marL="72000" marR="72000" marT="72000" marB="72000" anchor="ctr"/>
                </a:tc>
                <a:tc>
                  <a:txBody>
                    <a:bodyPr/>
                    <a:lstStyle/>
                    <a:p>
                      <a:pPr algn="l" fontAlgn="base"/>
                      <a:r>
                        <a:rPr lang="da-DK" sz="1600" dirty="0" err="1">
                          <a:effectLst/>
                        </a:rPr>
                        <a:t>application</a:t>
                      </a:r>
                      <a:r>
                        <a:rPr lang="da-DK" sz="1600" dirty="0">
                          <a:effectLst/>
                        </a:rPr>
                        <a:t>/x-www-form-</a:t>
                      </a:r>
                      <a:r>
                        <a:rPr lang="da-DK" sz="1600" dirty="0" err="1">
                          <a:effectLst/>
                        </a:rPr>
                        <a:t>urlencoded</a:t>
                      </a:r>
                      <a:endParaRPr lang="da-DK" sz="1600" dirty="0">
                        <a:effectLst/>
                      </a:endParaRPr>
                    </a:p>
                    <a:p>
                      <a:pPr algn="l" fontAlgn="base"/>
                      <a:r>
                        <a:rPr lang="da-DK" sz="1600" dirty="0">
                          <a:effectLst/>
                        </a:rPr>
                        <a:t>application/json</a:t>
                      </a:r>
                      <a:r>
                        <a:rPr lang="da-DK" sz="1800" kern="1200" dirty="0">
                          <a:effectLst/>
                        </a:rPr>
                        <a:t>; charset=utf-8</a:t>
                      </a:r>
                      <a:endParaRPr lang="da-DK" sz="1600" b="0" dirty="0">
                        <a:solidFill>
                          <a:srgbClr val="000000"/>
                        </a:solidFill>
                        <a:effectLst/>
                        <a:latin typeface="+mn-lt"/>
                      </a:endParaRPr>
                    </a:p>
                  </a:txBody>
                  <a:tcPr marL="72000" marR="72000" marT="72000" marB="72000" anchor="ctr"/>
                </a:tc>
                <a:extLst>
                  <a:ext uri="{0D108BD9-81ED-4DB2-BD59-A6C34878D82A}">
                    <a16:rowId xmlns:a16="http://schemas.microsoft.com/office/drawing/2014/main" val="3334777227"/>
                  </a:ext>
                </a:extLst>
              </a:tr>
              <a:tr h="1455663">
                <a:tc>
                  <a:txBody>
                    <a:bodyPr/>
                    <a:lstStyle/>
                    <a:p>
                      <a:pPr algn="l" fontAlgn="base"/>
                      <a:r>
                        <a:rPr lang="da-DK" sz="1600" dirty="0" err="1">
                          <a:effectLst/>
                        </a:rPr>
                        <a:t>Authorization</a:t>
                      </a:r>
                      <a:endParaRPr lang="da-DK" sz="1600" b="0" dirty="0">
                        <a:solidFill>
                          <a:srgbClr val="000000"/>
                        </a:solidFill>
                        <a:effectLst/>
                        <a:latin typeface="+mn-lt"/>
                      </a:endParaRPr>
                    </a:p>
                  </a:txBody>
                  <a:tcPr marL="72000" marR="72000" marT="72000" marB="72000" anchor="ctr"/>
                </a:tc>
                <a:tc>
                  <a:txBody>
                    <a:bodyPr/>
                    <a:lstStyle/>
                    <a:p>
                      <a:pPr algn="l" fontAlgn="base"/>
                      <a:r>
                        <a:rPr lang="en-US" sz="1600" dirty="0">
                          <a:effectLst/>
                        </a:rPr>
                        <a:t>Authentication credentials for HTTP authentication</a:t>
                      </a:r>
                      <a:endParaRPr lang="en-US" sz="1600" b="0" dirty="0">
                        <a:solidFill>
                          <a:srgbClr val="000000"/>
                        </a:solidFill>
                        <a:effectLst/>
                        <a:latin typeface="+mn-lt"/>
                      </a:endParaRPr>
                    </a:p>
                  </a:txBody>
                  <a:tcPr marL="72000" marR="72000" marT="72000" marB="72000" anchor="ctr"/>
                </a:tc>
                <a:tc>
                  <a:txBody>
                    <a:bodyPr/>
                    <a:lstStyle/>
                    <a:p>
                      <a:pPr algn="l" fontAlgn="base"/>
                      <a:r>
                        <a:rPr lang="en-US" sz="1600" dirty="0">
                          <a:effectLst/>
                        </a:rPr>
                        <a:t>Bearer </a:t>
                      </a:r>
                      <a:r>
                        <a:rPr lang="en-US" sz="1600" dirty="0" err="1">
                          <a:effectLst/>
                        </a:rPr>
                        <a:t>ey</a:t>
                      </a:r>
                      <a:r>
                        <a:rPr lang="en-US" sz="1600" dirty="0">
                          <a:effectLst/>
                        </a:rPr>
                        <a:t>…</a:t>
                      </a:r>
                      <a:endParaRPr lang="en-US" sz="1600" b="0" dirty="0">
                        <a:solidFill>
                          <a:srgbClr val="000000"/>
                        </a:solidFill>
                        <a:effectLst/>
                        <a:latin typeface="+mn-lt"/>
                      </a:endParaRPr>
                    </a:p>
                  </a:txBody>
                  <a:tcPr marL="72000" marR="72000" marT="72000" marB="72000" anchor="ctr"/>
                </a:tc>
                <a:extLst>
                  <a:ext uri="{0D108BD9-81ED-4DB2-BD59-A6C34878D82A}">
                    <a16:rowId xmlns:a16="http://schemas.microsoft.com/office/drawing/2014/main" val="645420641"/>
                  </a:ext>
                </a:extLst>
              </a:tr>
            </a:tbl>
          </a:graphicData>
        </a:graphic>
      </p:graphicFrame>
    </p:spTree>
    <p:extLst>
      <p:ext uri="{BB962C8B-B14F-4D97-AF65-F5344CB8AC3E}">
        <p14:creationId xmlns:p14="http://schemas.microsoft.com/office/powerpoint/2010/main" val="34040550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prstGeom prst="rect">
            <a:avLst/>
          </a:prstGeom>
        </p:spPr>
        <p:txBody>
          <a:bodyPr wrap="square" anchor="ctr">
            <a:normAutofit/>
          </a:bodyPr>
          <a:lstStyle/>
          <a:p>
            <a:r>
              <a:rPr lang="en-US" altLang="da-DK" noProof="0" dirty="0"/>
              <a:t>Why REST?</a:t>
            </a:r>
            <a:endParaRPr lang="en-US" sz="3600" noProof="0" dirty="0">
              <a:gradFill>
                <a:gsLst>
                  <a:gs pos="1250">
                    <a:schemeClr val="tx1"/>
                  </a:gs>
                  <a:gs pos="100000">
                    <a:schemeClr val="tx1"/>
                  </a:gs>
                </a:gsLst>
                <a:lin ang="5400000" scaled="0"/>
              </a:gradFill>
            </a:endParaRPr>
          </a:p>
        </p:txBody>
      </p:sp>
      <p:sp>
        <p:nvSpPr>
          <p:cNvPr id="4" name="Content Placeholder 3">
            <a:extLst>
              <a:ext uri="{FF2B5EF4-FFF2-40B4-BE49-F238E27FC236}">
                <a16:creationId xmlns:a16="http://schemas.microsoft.com/office/drawing/2014/main" id="{33118A33-8AF7-4F48-9885-502FC98B932A}"/>
              </a:ext>
            </a:extLst>
          </p:cNvPr>
          <p:cNvSpPr>
            <a:spLocks noGrp="1"/>
          </p:cNvSpPr>
          <p:nvPr>
            <p:ph type="body" sz="quarter" idx="10"/>
          </p:nvPr>
        </p:nvSpPr>
        <p:spPr>
          <a:xfrm>
            <a:off x="586390" y="1434370"/>
            <a:ext cx="11018520" cy="3016210"/>
          </a:xfrm>
        </p:spPr>
        <p:txBody>
          <a:bodyPr/>
          <a:lstStyle/>
          <a:p>
            <a:pPr marL="0" indent="0">
              <a:buNone/>
            </a:pPr>
            <a:r>
              <a:rPr lang="en-US" altLang="da-DK" noProof="0" dirty="0"/>
              <a:t>Simple, both conceptually and programmatically</a:t>
            </a:r>
          </a:p>
          <a:p>
            <a:pPr marL="0" indent="0">
              <a:buNone/>
            </a:pPr>
            <a:endParaRPr lang="en-US" altLang="da-DK" noProof="0" dirty="0"/>
          </a:p>
          <a:p>
            <a:pPr marL="0" indent="0">
              <a:buNone/>
            </a:pPr>
            <a:r>
              <a:rPr lang="en-US" altLang="da-DK" noProof="0" dirty="0"/>
              <a:t>Simpler and cleaner than SOAP</a:t>
            </a:r>
          </a:p>
          <a:p>
            <a:pPr marL="0" indent="0">
              <a:buNone/>
            </a:pPr>
            <a:endParaRPr lang="en-US" altLang="da-DK" noProof="0" dirty="0"/>
          </a:p>
          <a:p>
            <a:pPr marL="0" indent="0">
              <a:buNone/>
            </a:pPr>
            <a:r>
              <a:rPr lang="en-US" altLang="da-DK" noProof="0" dirty="0"/>
              <a:t>REST is the new black</a:t>
            </a:r>
          </a:p>
          <a:p>
            <a:endParaRPr lang="en-US" noProof="0" dirty="0"/>
          </a:p>
        </p:txBody>
      </p:sp>
    </p:spTree>
    <p:extLst>
      <p:ext uri="{BB962C8B-B14F-4D97-AF65-F5344CB8AC3E}">
        <p14:creationId xmlns:p14="http://schemas.microsoft.com/office/powerpoint/2010/main" val="42877295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REST request</a:t>
            </a:r>
          </a:p>
        </p:txBody>
      </p:sp>
      <p:sp>
        <p:nvSpPr>
          <p:cNvPr id="3" name="Text Placeholder 2">
            <a:extLst>
              <a:ext uri="{FF2B5EF4-FFF2-40B4-BE49-F238E27FC236}">
                <a16:creationId xmlns:a16="http://schemas.microsoft.com/office/drawing/2014/main" id="{F3D429ED-A906-4947-9DCC-EA9CA9C5F2ED}"/>
              </a:ext>
            </a:extLst>
          </p:cNvPr>
          <p:cNvSpPr>
            <a:spLocks noGrp="1"/>
          </p:cNvSpPr>
          <p:nvPr>
            <p:ph type="body" sz="quarter" idx="10"/>
          </p:nvPr>
        </p:nvSpPr>
        <p:spPr>
          <a:xfrm>
            <a:off x="588263" y="1436688"/>
            <a:ext cx="11018520" cy="307777"/>
          </a:xfrm>
        </p:spPr>
        <p:txBody>
          <a:bodyPr/>
          <a:lstStyle/>
          <a:p>
            <a:r>
              <a:rPr lang="en-US" sz="2000" b="0" i="0" noProof="0" dirty="0">
                <a:solidFill>
                  <a:schemeClr val="tx1"/>
                </a:solidFill>
                <a:effectLst/>
                <a:latin typeface="Cascadia Code PL" panose="020B0609020000020004" pitchFamily="49" charset="0"/>
                <a:cs typeface="Cascadia Code PL" panose="020B0609020000020004" pitchFamily="49" charset="0"/>
              </a:rPr>
              <a:t>GET https://store.com/prices/Apples</a:t>
            </a:r>
          </a:p>
        </p:txBody>
      </p:sp>
    </p:spTree>
    <p:extLst>
      <p:ext uri="{BB962C8B-B14F-4D97-AF65-F5344CB8AC3E}">
        <p14:creationId xmlns:p14="http://schemas.microsoft.com/office/powerpoint/2010/main" val="19701397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96EA-D1C1-456B-B223-B6B6533BBD42}"/>
              </a:ext>
            </a:extLst>
          </p:cNvPr>
          <p:cNvSpPr>
            <a:spLocks noGrp="1"/>
          </p:cNvSpPr>
          <p:nvPr>
            <p:ph type="title"/>
          </p:nvPr>
        </p:nvSpPr>
        <p:spPr/>
        <p:txBody>
          <a:bodyPr/>
          <a:lstStyle/>
          <a:p>
            <a:r>
              <a:rPr lang="en-US" noProof="0" dirty="0"/>
              <a:t>REST response</a:t>
            </a:r>
          </a:p>
        </p:txBody>
      </p:sp>
      <p:sp>
        <p:nvSpPr>
          <p:cNvPr id="3" name="Text Placeholder 2">
            <a:extLst>
              <a:ext uri="{FF2B5EF4-FFF2-40B4-BE49-F238E27FC236}">
                <a16:creationId xmlns:a16="http://schemas.microsoft.com/office/drawing/2014/main" id="{065E790F-4C84-4DB9-A2F9-A8796E4C378C}"/>
              </a:ext>
            </a:extLst>
          </p:cNvPr>
          <p:cNvSpPr>
            <a:spLocks noGrp="1"/>
          </p:cNvSpPr>
          <p:nvPr>
            <p:ph type="body" sz="quarter" idx="10"/>
          </p:nvPr>
        </p:nvSpPr>
        <p:spPr>
          <a:xfrm>
            <a:off x="588263" y="1436688"/>
            <a:ext cx="11018520" cy="307777"/>
          </a:xfrm>
        </p:spPr>
        <p:txBody>
          <a:bodyPr/>
          <a:lstStyle/>
          <a:p>
            <a:r>
              <a:rPr lang="en-US" sz="2000" b="0" i="0" noProof="0" dirty="0">
                <a:solidFill>
                  <a:srgbClr val="000000"/>
                </a:solidFill>
                <a:effectLst/>
                <a:latin typeface="Cascadia Code PL" panose="020B0609020000020004" pitchFamily="49" charset="0"/>
                <a:cs typeface="Cascadia Code PL" panose="020B0609020000020004" pitchFamily="49" charset="0"/>
              </a:rPr>
              <a:t>1.9</a:t>
            </a:r>
            <a:endParaRPr lang="en-US" sz="2000" noProof="0" dirty="0">
              <a:latin typeface="Cascadia Code PL" panose="020B0609020000020004" pitchFamily="49" charset="0"/>
              <a:cs typeface="Cascadia Code PL" panose="020B0609020000020004" pitchFamily="49" charset="0"/>
            </a:endParaRPr>
          </a:p>
        </p:txBody>
      </p:sp>
    </p:spTree>
    <p:extLst>
      <p:ext uri="{BB962C8B-B14F-4D97-AF65-F5344CB8AC3E}">
        <p14:creationId xmlns:p14="http://schemas.microsoft.com/office/powerpoint/2010/main" val="54533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XML</a:t>
            </a:r>
          </a:p>
        </p:txBody>
      </p:sp>
    </p:spTree>
    <p:extLst>
      <p:ext uri="{BB962C8B-B14F-4D97-AF65-F5344CB8AC3E}">
        <p14:creationId xmlns:p14="http://schemas.microsoft.com/office/powerpoint/2010/main" val="33063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118A33-8AF7-4F48-9885-502FC98B932A}"/>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pPr>
              <a:lnSpc>
                <a:spcPct val="90000"/>
              </a:lnSpc>
            </a:pPr>
            <a:r>
              <a:rPr lang="en-US" sz="2200" b="1" noProof="0" dirty="0">
                <a:gradFill>
                  <a:gsLst>
                    <a:gs pos="1250">
                      <a:schemeClr val="tx1"/>
                    </a:gs>
                    <a:gs pos="100000">
                      <a:schemeClr val="tx1"/>
                    </a:gs>
                  </a:gsLst>
                  <a:lin ang="5400000" scaled="0"/>
                </a:gradFill>
              </a:rPr>
              <a:t>URI</a:t>
            </a:r>
            <a:r>
              <a:rPr lang="en-US" sz="2200" noProof="0" dirty="0">
                <a:gradFill>
                  <a:gsLst>
                    <a:gs pos="1250">
                      <a:schemeClr val="tx1"/>
                    </a:gs>
                    <a:gs pos="100000">
                      <a:schemeClr val="tx1"/>
                    </a:gs>
                  </a:gsLst>
                  <a:lin ang="5400000" scaled="0"/>
                </a:gradFill>
              </a:rPr>
              <a:t>: </a:t>
            </a:r>
            <a:r>
              <a:rPr lang="en-US" sz="2200" noProof="0" dirty="0">
                <a:gradFill>
                  <a:gsLst>
                    <a:gs pos="1250">
                      <a:schemeClr val="tx1"/>
                    </a:gs>
                    <a:gs pos="100000">
                      <a:schemeClr val="tx1"/>
                    </a:gs>
                  </a:gsLst>
                  <a:lin ang="5400000" scaled="0"/>
                </a:gradFill>
                <a:hlinkClick r:id="rId2"/>
              </a:rPr>
              <a:t>https://futurama.com/api/characters</a:t>
            </a:r>
            <a:r>
              <a:rPr lang="en-US" sz="2200" noProof="0" dirty="0">
                <a:gradFill>
                  <a:gsLst>
                    <a:gs pos="1250">
                      <a:schemeClr val="tx1"/>
                    </a:gs>
                    <a:gs pos="100000">
                      <a:schemeClr val="tx1"/>
                    </a:gs>
                  </a:gsLst>
                  <a:lin ang="5400000" scaled="0"/>
                </a:gradFill>
              </a:rPr>
              <a:t>  </a:t>
            </a:r>
          </a:p>
          <a:p>
            <a:pPr>
              <a:lnSpc>
                <a:spcPct val="90000"/>
              </a:lnSpc>
            </a:pPr>
            <a:r>
              <a:rPr lang="en-US" sz="2200" b="1" noProof="0" dirty="0">
                <a:gradFill>
                  <a:gsLst>
                    <a:gs pos="1250">
                      <a:schemeClr val="tx1"/>
                    </a:gs>
                    <a:gs pos="100000">
                      <a:schemeClr val="tx1"/>
                    </a:gs>
                  </a:gsLst>
                  <a:lin ang="5400000" scaled="0"/>
                </a:gradFill>
              </a:rPr>
              <a:t>Method</a:t>
            </a:r>
            <a:r>
              <a:rPr lang="en-US" sz="2200" noProof="0" dirty="0">
                <a:gradFill>
                  <a:gsLst>
                    <a:gs pos="1250">
                      <a:schemeClr val="tx1"/>
                    </a:gs>
                    <a:gs pos="100000">
                      <a:schemeClr val="tx1"/>
                    </a:gs>
                  </a:gsLst>
                  <a:lin ang="5400000" scaled="0"/>
                </a:gradFill>
              </a:rPr>
              <a:t>: POST</a:t>
            </a:r>
          </a:p>
          <a:p>
            <a:pPr>
              <a:lnSpc>
                <a:spcPct val="90000"/>
              </a:lnSpc>
            </a:pPr>
            <a:r>
              <a:rPr lang="en-US" sz="2200" b="1" noProof="0" dirty="0">
                <a:gradFill>
                  <a:gsLst>
                    <a:gs pos="1250">
                      <a:schemeClr val="tx1"/>
                    </a:gs>
                    <a:gs pos="100000">
                      <a:schemeClr val="tx1"/>
                    </a:gs>
                  </a:gsLst>
                  <a:lin ang="5400000" scaled="0"/>
                </a:gradFill>
              </a:rPr>
              <a:t>Header</a:t>
            </a:r>
            <a:r>
              <a:rPr lang="en-US" sz="2200" noProof="0" dirty="0">
                <a:gradFill>
                  <a:gsLst>
                    <a:gs pos="1250">
                      <a:schemeClr val="tx1"/>
                    </a:gs>
                    <a:gs pos="100000">
                      <a:schemeClr val="tx1"/>
                    </a:gs>
                  </a:gsLst>
                  <a:lin ang="5400000" scaled="0"/>
                </a:gradFill>
              </a:rPr>
              <a:t>:</a:t>
            </a:r>
          </a:p>
          <a:p>
            <a:pPr>
              <a:lnSpc>
                <a:spcPct val="90000"/>
              </a:lnSpc>
            </a:pPr>
            <a:r>
              <a:rPr lang="en-US" sz="2200" noProof="0" dirty="0">
                <a:gradFill>
                  <a:gsLst>
                    <a:gs pos="1250">
                      <a:schemeClr val="tx1"/>
                    </a:gs>
                    <a:gs pos="100000">
                      <a:schemeClr val="tx1"/>
                    </a:gs>
                  </a:gsLst>
                  <a:lin ang="5400000" scaled="0"/>
                </a:gradFill>
              </a:rPr>
              <a:t>    Content-Type: application/json; charset=utf-8</a:t>
            </a:r>
          </a:p>
          <a:p>
            <a:pPr>
              <a:lnSpc>
                <a:spcPct val="90000"/>
              </a:lnSpc>
            </a:pPr>
            <a:r>
              <a:rPr lang="en-US" sz="2200" noProof="0" dirty="0">
                <a:gradFill>
                  <a:gsLst>
                    <a:gs pos="1250">
                      <a:schemeClr val="tx1"/>
                    </a:gs>
                    <a:gs pos="100000">
                      <a:schemeClr val="tx1"/>
                    </a:gs>
                  </a:gsLst>
                  <a:lin ang="5400000" scaled="0"/>
                </a:gradFill>
              </a:rPr>
              <a:t>    Authorization: Bearer </a:t>
            </a:r>
            <a:r>
              <a:rPr lang="en-US" sz="2200" noProof="0" dirty="0" err="1">
                <a:gradFill>
                  <a:gsLst>
                    <a:gs pos="1250">
                      <a:schemeClr val="tx1"/>
                    </a:gs>
                    <a:gs pos="100000">
                      <a:schemeClr val="tx1"/>
                    </a:gs>
                  </a:gsLst>
                  <a:lin ang="5400000" scaled="0"/>
                </a:gradFill>
              </a:rPr>
              <a:t>ey</a:t>
            </a:r>
            <a:r>
              <a:rPr lang="en-US" sz="2200" noProof="0" dirty="0">
                <a:gradFill>
                  <a:gsLst>
                    <a:gs pos="1250">
                      <a:schemeClr val="tx1"/>
                    </a:gs>
                    <a:gs pos="100000">
                      <a:schemeClr val="tx1"/>
                    </a:gs>
                  </a:gsLst>
                  <a:lin ang="5400000" scaled="0"/>
                </a:gradFill>
              </a:rPr>
              <a:t>...</a:t>
            </a:r>
          </a:p>
          <a:p>
            <a:pPr>
              <a:lnSpc>
                <a:spcPct val="90000"/>
              </a:lnSpc>
            </a:pPr>
            <a:r>
              <a:rPr lang="en-US" sz="2200" b="1" noProof="0" dirty="0">
                <a:gradFill>
                  <a:gsLst>
                    <a:gs pos="1250">
                      <a:schemeClr val="tx1"/>
                    </a:gs>
                    <a:gs pos="100000">
                      <a:schemeClr val="tx1"/>
                    </a:gs>
                  </a:gsLst>
                  <a:lin ang="5400000" scaled="0"/>
                </a:gradFill>
              </a:rPr>
              <a:t>Body</a:t>
            </a:r>
            <a:r>
              <a:rPr lang="en-US" sz="2200" noProof="0" dirty="0">
                <a:gradFill>
                  <a:gsLst>
                    <a:gs pos="1250">
                      <a:schemeClr val="tx1"/>
                    </a:gs>
                    <a:gs pos="100000">
                      <a:schemeClr val="tx1"/>
                    </a:gs>
                  </a:gsLst>
                  <a:lin ang="5400000" scaled="0"/>
                </a:gradFill>
              </a:rPr>
              <a:t>:</a:t>
            </a:r>
          </a:p>
          <a:p>
            <a:pPr>
              <a:lnSpc>
                <a:spcPct val="90000"/>
              </a:lnSpc>
            </a:pPr>
            <a:r>
              <a:rPr lang="en-US" sz="2200" noProof="0" dirty="0">
                <a:latin typeface="Consolas" panose="020B0609020204030204" pitchFamily="49" charset="0"/>
              </a:rPr>
              <a:t>  </a:t>
            </a:r>
            <a:r>
              <a:rPr lang="en-US" sz="2200" noProof="0" dirty="0">
                <a:gradFill>
                  <a:gsLst>
                    <a:gs pos="1250">
                      <a:schemeClr val="tx1"/>
                    </a:gs>
                    <a:gs pos="100000">
                      <a:schemeClr val="tx1"/>
                    </a:gs>
                  </a:gsLst>
                  <a:lin ang="5400000" scaled="0"/>
                </a:gradFill>
                <a:latin typeface="Consolas" panose="020B0609020204030204" pitchFamily="49" charset="0"/>
              </a:rPr>
              <a:t>{ </a:t>
            </a:r>
          </a:p>
          <a:p>
            <a:pPr>
              <a:lnSpc>
                <a:spcPct val="90000"/>
              </a:lnSpc>
            </a:pPr>
            <a:r>
              <a:rPr lang="en-US" sz="2200" noProof="0" dirty="0">
                <a:gradFill>
                  <a:gsLst>
                    <a:gs pos="1250">
                      <a:schemeClr val="tx1"/>
                    </a:gs>
                    <a:gs pos="100000">
                      <a:schemeClr val="tx1"/>
                    </a:gs>
                  </a:gsLst>
                  <a:lin ang="5400000" scaled="0"/>
                </a:gradFill>
                <a:latin typeface="Consolas" panose="020B0609020204030204" pitchFamily="49" charset="0"/>
              </a:rPr>
              <a:t>    "name": "Bender", </a:t>
            </a:r>
          </a:p>
          <a:p>
            <a:pPr>
              <a:lnSpc>
                <a:spcPct val="90000"/>
              </a:lnSpc>
            </a:pPr>
            <a:r>
              <a:rPr lang="en-US" sz="2200" noProof="0" dirty="0">
                <a:gradFill>
                  <a:gsLst>
                    <a:gs pos="1250">
                      <a:schemeClr val="tx1"/>
                    </a:gs>
                    <a:gs pos="100000">
                      <a:schemeClr val="tx1"/>
                    </a:gs>
                  </a:gsLst>
                  <a:lin ang="5400000" scaled="0"/>
                </a:gradFill>
                <a:latin typeface="Consolas" panose="020B0609020204030204" pitchFamily="49" charset="0"/>
              </a:rPr>
              <a:t>    "species": "Robot", </a:t>
            </a:r>
          </a:p>
          <a:p>
            <a:pPr>
              <a:lnSpc>
                <a:spcPct val="90000"/>
              </a:lnSpc>
            </a:pPr>
            <a:r>
              <a:rPr lang="en-US" sz="2200" noProof="0" dirty="0">
                <a:gradFill>
                  <a:gsLst>
                    <a:gs pos="1250">
                      <a:schemeClr val="tx1"/>
                    </a:gs>
                    <a:gs pos="100000">
                      <a:schemeClr val="tx1"/>
                    </a:gs>
                  </a:gsLst>
                  <a:lin ang="5400000" scaled="0"/>
                </a:gradFill>
                <a:latin typeface="Consolas" panose="020B0609020204030204" pitchFamily="49" charset="0"/>
              </a:rPr>
              <a:t>    "planet": "Earth" </a:t>
            </a:r>
          </a:p>
          <a:p>
            <a:pPr>
              <a:lnSpc>
                <a:spcPct val="90000"/>
              </a:lnSpc>
            </a:pPr>
            <a:r>
              <a:rPr lang="en-US" sz="2200" noProof="0" dirty="0">
                <a:gradFill>
                  <a:gsLst>
                    <a:gs pos="1250">
                      <a:schemeClr val="tx1"/>
                    </a:gs>
                    <a:gs pos="100000">
                      <a:schemeClr val="tx1"/>
                    </a:gs>
                  </a:gsLst>
                  <a:lin ang="5400000" scaled="0"/>
                </a:gradFill>
                <a:latin typeface="Consolas" panose="020B0609020204030204" pitchFamily="49" charset="0"/>
              </a:rPr>
              <a:t>  }</a:t>
            </a:r>
          </a:p>
        </p:txBody>
      </p:sp>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sz="3600" noProof="0" dirty="0">
                <a:solidFill>
                  <a:schemeClr val="tx1"/>
                </a:solidFill>
              </a:rPr>
              <a:t>HTTP request</a:t>
            </a:r>
          </a:p>
        </p:txBody>
      </p:sp>
    </p:spTree>
    <p:extLst>
      <p:ext uri="{BB962C8B-B14F-4D97-AF65-F5344CB8AC3E}">
        <p14:creationId xmlns:p14="http://schemas.microsoft.com/office/powerpoint/2010/main" val="26811401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3118A33-8AF7-4F48-9885-502FC98B932A}"/>
              </a:ext>
            </a:extLst>
          </p:cNvPr>
          <p:cNvSpPr>
            <a:spLocks noGrp="1"/>
          </p:cNvSpPr>
          <p:nvPr>
            <p:ph type="body" sz="quarter" idx="10"/>
          </p:nvPr>
        </p:nvSpPr>
        <p:spPr>
          <a:xfrm>
            <a:off x="4938315" y="585788"/>
            <a:ext cx="6669658" cy="5683250"/>
          </a:xfrm>
          <a:prstGeom prst="rect">
            <a:avLst/>
          </a:prstGeom>
        </p:spPr>
        <p:txBody>
          <a:bodyPr wrap="square" anchor="ctr">
            <a:normAutofit fontScale="92500" lnSpcReduction="10000"/>
          </a:bodyPr>
          <a:lstStyle/>
          <a:p>
            <a:r>
              <a:rPr lang="en-US" sz="2400" b="1" noProof="0" dirty="0"/>
              <a:t>Status-Code</a:t>
            </a:r>
            <a:r>
              <a:rPr lang="en-US" sz="2400" noProof="0" dirty="0"/>
              <a:t>: 201</a:t>
            </a:r>
          </a:p>
          <a:p>
            <a:r>
              <a:rPr lang="en-US" sz="2400" b="1" noProof="0" dirty="0"/>
              <a:t>Header</a:t>
            </a:r>
            <a:r>
              <a:rPr lang="en-US" sz="2400" noProof="0" dirty="0"/>
              <a:t>:</a:t>
            </a:r>
          </a:p>
          <a:p>
            <a:r>
              <a:rPr lang="en-US" sz="2400" noProof="0" dirty="0"/>
              <a:t>     Content-Type: application/json; charset=utf-8</a:t>
            </a:r>
          </a:p>
          <a:p>
            <a:r>
              <a:rPr lang="en-US" sz="2400" noProof="0" dirty="0"/>
              <a:t>     Location: </a:t>
            </a:r>
            <a:r>
              <a:rPr lang="en-US" sz="2400" noProof="0" dirty="0">
                <a:hlinkClick r:id="rId2"/>
              </a:rPr>
              <a:t>https://futurama.com/api/characters/42</a:t>
            </a:r>
            <a:endParaRPr lang="en-US" sz="2400" noProof="0" dirty="0"/>
          </a:p>
          <a:p>
            <a:r>
              <a:rPr lang="en-US" sz="2400" b="1" noProof="0" dirty="0"/>
              <a:t>Body</a:t>
            </a:r>
            <a:r>
              <a:rPr lang="en-US" sz="2400" noProof="0" dirty="0"/>
              <a:t>:</a:t>
            </a:r>
          </a:p>
          <a:p>
            <a:r>
              <a:rPr lang="en-US" sz="2400" noProof="0" dirty="0">
                <a:latin typeface="Consolas" panose="020B0609020204030204" pitchFamily="49" charset="0"/>
              </a:rPr>
              <a:t>  { </a:t>
            </a:r>
          </a:p>
          <a:p>
            <a:r>
              <a:rPr lang="en-US" sz="2400" noProof="0" dirty="0">
                <a:latin typeface="Consolas" panose="020B0609020204030204" pitchFamily="49" charset="0"/>
              </a:rPr>
              <a:t>    "id": 42,</a:t>
            </a:r>
          </a:p>
          <a:p>
            <a:r>
              <a:rPr lang="en-US" sz="2400" noProof="0" dirty="0">
                <a:latin typeface="Consolas" panose="020B0609020204030204" pitchFamily="49" charset="0"/>
              </a:rPr>
              <a:t>    "name": "Bender", </a:t>
            </a:r>
          </a:p>
          <a:p>
            <a:r>
              <a:rPr lang="en-US" sz="2400" noProof="0" dirty="0">
                <a:latin typeface="Consolas" panose="020B0609020204030204" pitchFamily="49" charset="0"/>
              </a:rPr>
              <a:t>    "species": "Robot", </a:t>
            </a:r>
          </a:p>
          <a:p>
            <a:r>
              <a:rPr lang="en-US" sz="2400" noProof="0" dirty="0">
                <a:latin typeface="Consolas" panose="020B0609020204030204" pitchFamily="49" charset="0"/>
              </a:rPr>
              <a:t>    "planet": "Earth" </a:t>
            </a:r>
          </a:p>
          <a:p>
            <a:r>
              <a:rPr lang="en-US" sz="2400" noProof="0" dirty="0">
                <a:latin typeface="Consolas" panose="020B0609020204030204" pitchFamily="49" charset="0"/>
              </a:rPr>
              <a:t>  }</a:t>
            </a:r>
          </a:p>
        </p:txBody>
      </p:sp>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sz="3600" noProof="0" dirty="0">
                <a:solidFill>
                  <a:schemeClr val="tx1"/>
                </a:solidFill>
              </a:rPr>
              <a:t>HTTP response</a:t>
            </a:r>
          </a:p>
        </p:txBody>
      </p:sp>
    </p:spTree>
    <p:extLst>
      <p:ext uri="{BB962C8B-B14F-4D97-AF65-F5344CB8AC3E}">
        <p14:creationId xmlns:p14="http://schemas.microsoft.com/office/powerpoint/2010/main" val="137723079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noProof="0" dirty="0"/>
              <a:t>ASP.NET Core</a:t>
            </a:r>
          </a:p>
        </p:txBody>
      </p:sp>
    </p:spTree>
    <p:extLst>
      <p:ext uri="{BB962C8B-B14F-4D97-AF65-F5344CB8AC3E}">
        <p14:creationId xmlns:p14="http://schemas.microsoft.com/office/powerpoint/2010/main" val="309074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noProof="0" dirty="0"/>
              <a:t>Model – View – Controller</a:t>
            </a:r>
          </a:p>
        </p:txBody>
      </p:sp>
      <p:pic>
        <p:nvPicPr>
          <p:cNvPr id="1026" name="Picture 2">
            <a:extLst>
              <a:ext uri="{FF2B5EF4-FFF2-40B4-BE49-F238E27FC236}">
                <a16:creationId xmlns:a16="http://schemas.microsoft.com/office/drawing/2014/main" id="{B6F16716-1D7E-4287-A9CF-F382F1B3B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8247" y="1435100"/>
            <a:ext cx="8670743" cy="4833938"/>
          </a:xfrm>
          <a:prstGeom prst="rect">
            <a:avLst/>
          </a:prstGeom>
          <a:solidFill>
            <a:srgbClr val="FFFFFF"/>
          </a:solidFill>
        </p:spPr>
      </p:pic>
    </p:spTree>
    <p:extLst>
      <p:ext uri="{BB962C8B-B14F-4D97-AF65-F5344CB8AC3E}">
        <p14:creationId xmlns:p14="http://schemas.microsoft.com/office/powerpoint/2010/main" val="11796244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noProof="0" dirty="0"/>
              <a:t>ASP.NET Web API</a:t>
            </a:r>
          </a:p>
        </p:txBody>
      </p:sp>
      <p:pic>
        <p:nvPicPr>
          <p:cNvPr id="1026" name="Picture 2">
            <a:extLst>
              <a:ext uri="{FF2B5EF4-FFF2-40B4-BE49-F238E27FC236}">
                <a16:creationId xmlns:a16="http://schemas.microsoft.com/office/drawing/2014/main" id="{B6F16716-1D7E-4287-A9CF-F382F1B3B5F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58247" y="1435100"/>
            <a:ext cx="8670743" cy="4833938"/>
          </a:xfrm>
          <a:prstGeom prst="rect">
            <a:avLst/>
          </a:prstGeom>
          <a:solidFill>
            <a:srgbClr val="FFFFFF"/>
          </a:solidFill>
        </p:spPr>
      </p:pic>
      <p:sp>
        <p:nvSpPr>
          <p:cNvPr id="6" name="Cross 5">
            <a:extLst>
              <a:ext uri="{FF2B5EF4-FFF2-40B4-BE49-F238E27FC236}">
                <a16:creationId xmlns:a16="http://schemas.microsoft.com/office/drawing/2014/main" id="{AD63F907-FAC3-49EE-85F9-216063531F00}"/>
              </a:ext>
            </a:extLst>
          </p:cNvPr>
          <p:cNvSpPr/>
          <p:nvPr/>
        </p:nvSpPr>
        <p:spPr bwMode="auto">
          <a:xfrm rot="2700000">
            <a:off x="4860860" y="1711176"/>
            <a:ext cx="1795311" cy="1803050"/>
          </a:xfrm>
          <a:prstGeom prst="plus">
            <a:avLst>
              <a:gd name="adj" fmla="val 4878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DBBA0AD4-02F3-420E-A656-372CE40EC576}"/>
              </a:ext>
            </a:extLst>
          </p:cNvPr>
          <p:cNvSpPr txBox="1"/>
          <p:nvPr/>
        </p:nvSpPr>
        <p:spPr>
          <a:xfrm>
            <a:off x="1763413" y="3561080"/>
            <a:ext cx="2569174" cy="492443"/>
          </a:xfrm>
          <a:prstGeom prst="rect">
            <a:avLst/>
          </a:prstGeom>
          <a:noFill/>
        </p:spPr>
        <p:txBody>
          <a:bodyPr wrap="square" lIns="0" tIns="0" rIns="0" bIns="0" rtlCol="0">
            <a:spAutoFit/>
          </a:bodyPr>
          <a:lstStyle/>
          <a:p>
            <a:pPr algn="ctr"/>
            <a:r>
              <a:rPr lang="da-DK" sz="3200" b="1" dirty="0">
                <a:solidFill>
                  <a:srgbClr val="D83B01"/>
                </a:solidFill>
              </a:rPr>
              <a:t>Application</a:t>
            </a:r>
            <a:endParaRPr lang="LID4096" sz="3200" b="1" dirty="0" err="1">
              <a:solidFill>
                <a:srgbClr val="D83B01"/>
              </a:solidFill>
            </a:endParaRPr>
          </a:p>
        </p:txBody>
      </p:sp>
      <p:cxnSp>
        <p:nvCxnSpPr>
          <p:cNvPr id="8" name="Straight Arrow Connector 7">
            <a:extLst>
              <a:ext uri="{FF2B5EF4-FFF2-40B4-BE49-F238E27FC236}">
                <a16:creationId xmlns:a16="http://schemas.microsoft.com/office/drawing/2014/main" id="{917BDF6A-DE6C-4843-922F-874B9D00D511}"/>
              </a:ext>
            </a:extLst>
          </p:cNvPr>
          <p:cNvCxnSpPr/>
          <p:nvPr/>
        </p:nvCxnSpPr>
        <p:spPr>
          <a:xfrm flipH="1" flipV="1">
            <a:off x="3789680" y="4053523"/>
            <a:ext cx="1071880" cy="533717"/>
          </a:xfrm>
          <a:prstGeom prst="straightConnector1">
            <a:avLst/>
          </a:prstGeom>
          <a:ln w="3810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Cross 8">
            <a:extLst>
              <a:ext uri="{FF2B5EF4-FFF2-40B4-BE49-F238E27FC236}">
                <a16:creationId xmlns:a16="http://schemas.microsoft.com/office/drawing/2014/main" id="{9ED423FA-1E19-460F-8A9D-C20B3867C342}"/>
              </a:ext>
            </a:extLst>
          </p:cNvPr>
          <p:cNvSpPr/>
          <p:nvPr/>
        </p:nvSpPr>
        <p:spPr bwMode="auto">
          <a:xfrm rot="2700000">
            <a:off x="3905133" y="2592632"/>
            <a:ext cx="553383" cy="555768"/>
          </a:xfrm>
          <a:prstGeom prst="plus">
            <a:avLst>
              <a:gd name="adj" fmla="val 48785"/>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87412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ASP.NET Core Web API</a:t>
            </a:r>
          </a:p>
        </p:txBody>
      </p:sp>
      <p:sp>
        <p:nvSpPr>
          <p:cNvPr id="2" name="Text Placeholder 1">
            <a:extLst>
              <a:ext uri="{FF2B5EF4-FFF2-40B4-BE49-F238E27FC236}">
                <a16:creationId xmlns:a16="http://schemas.microsoft.com/office/drawing/2014/main" id="{FCF8E29F-78D2-4E86-ADEC-3102CBD0DCB7}"/>
              </a:ext>
            </a:extLst>
          </p:cNvPr>
          <p:cNvSpPr>
            <a:spLocks noGrp="1"/>
          </p:cNvSpPr>
          <p:nvPr>
            <p:ph type="body" sz="quarter" idx="12"/>
          </p:nvPr>
        </p:nvSpPr>
        <p:spPr/>
        <p:txBody>
          <a:bodyPr/>
          <a:lstStyle/>
          <a:p>
            <a:r>
              <a:rPr lang="en-US" noProof="0" dirty="0"/>
              <a:t>Demo</a:t>
            </a:r>
          </a:p>
        </p:txBody>
      </p:sp>
    </p:spTree>
    <p:extLst>
      <p:ext uri="{BB962C8B-B14F-4D97-AF65-F5344CB8AC3E}">
        <p14:creationId xmlns:p14="http://schemas.microsoft.com/office/powerpoint/2010/main" val="400043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B8C0-9D81-4CE6-A060-06A99B81A288}"/>
              </a:ext>
            </a:extLst>
          </p:cNvPr>
          <p:cNvSpPr>
            <a:spLocks noGrp="1"/>
          </p:cNvSpPr>
          <p:nvPr>
            <p:ph type="title"/>
          </p:nvPr>
        </p:nvSpPr>
        <p:spPr/>
        <p:txBody>
          <a:bodyPr/>
          <a:lstStyle/>
          <a:p>
            <a:r>
              <a:rPr lang="en-US" noProof="0" dirty="0"/>
              <a:t>Controller</a:t>
            </a:r>
          </a:p>
        </p:txBody>
      </p:sp>
      <p:sp>
        <p:nvSpPr>
          <p:cNvPr id="4" name="Text Placeholder 3">
            <a:extLst>
              <a:ext uri="{FF2B5EF4-FFF2-40B4-BE49-F238E27FC236}">
                <a16:creationId xmlns:a16="http://schemas.microsoft.com/office/drawing/2014/main" id="{F6C0445C-EBEC-44A3-A8A8-7F7E2ADC1EFD}"/>
              </a:ext>
            </a:extLst>
          </p:cNvPr>
          <p:cNvSpPr>
            <a:spLocks noGrp="1"/>
          </p:cNvSpPr>
          <p:nvPr>
            <p:ph type="body" sz="quarter" idx="10"/>
          </p:nvPr>
        </p:nvSpPr>
        <p:spPr>
          <a:xfrm>
            <a:off x="586390" y="1434370"/>
            <a:ext cx="11018520" cy="3397853"/>
          </a:xfrm>
        </p:spPr>
        <p:txBody>
          <a:bodyPr/>
          <a:lstStyle/>
          <a:p>
            <a:r>
              <a:rPr lang="en-US" sz="2400" b="1" noProof="0" dirty="0"/>
              <a:t>Class</a:t>
            </a:r>
            <a:endParaRPr lang="en-US" sz="2400" noProof="0" dirty="0"/>
          </a:p>
          <a:p>
            <a:r>
              <a:rPr lang="en-US" sz="2400" noProof="0" dirty="0"/>
              <a:t>Derive from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ControllerBase</a:t>
            </a:r>
            <a:endParaRPr lang="en-US" sz="2400" noProof="0" dirty="0">
              <a:latin typeface="Cascadia Code" panose="020B0609020000020004" pitchFamily="49" charset="0"/>
              <a:ea typeface="Cascadia Code" panose="020B0609020000020004" pitchFamily="49" charset="0"/>
              <a:cs typeface="Cascadia Code" panose="020B0609020000020004" pitchFamily="49" charset="0"/>
            </a:endParaRPr>
          </a:p>
          <a:p>
            <a:r>
              <a:rPr lang="en-US" sz="2400" noProof="0" dirty="0"/>
              <a:t>Decorate with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ApiController</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a:latin typeface="Consolas" panose="020B0609020204030204" pitchFamily="49" charset="0"/>
              </a:rPr>
              <a:t> </a:t>
            </a:r>
            <a:r>
              <a:rPr lang="en-US" sz="2400" noProof="0" dirty="0"/>
              <a:t>and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[Route("[controller]")]</a:t>
            </a:r>
          </a:p>
          <a:p>
            <a:endParaRPr lang="en-US" sz="2400" noProof="0" dirty="0"/>
          </a:p>
          <a:p>
            <a:r>
              <a:rPr lang="en-US" sz="2400" b="1" noProof="0" dirty="0"/>
              <a:t>Method</a:t>
            </a:r>
            <a:endParaRPr lang="en-US" sz="2400" noProof="0" dirty="0"/>
          </a:p>
          <a:p>
            <a:r>
              <a:rPr lang="en-US" sz="2400" noProof="0" dirty="0"/>
              <a:t>Decorate with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HttpGet</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a:t>,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HttpPost</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a:t>,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HttpPut</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a:t>,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HttpDelete</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t>
            </a:r>
          </a:p>
          <a:p>
            <a:r>
              <a:rPr lang="en-US" sz="2400" noProof="0" dirty="0"/>
              <a:t>Return </a:t>
            </a:r>
            <a:r>
              <a:rPr lang="en-US" sz="2400" i="1" noProof="0" dirty="0"/>
              <a:t>specific type,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IActionResult</a:t>
            </a:r>
            <a:r>
              <a:rPr lang="en-US" sz="2400" noProof="0" dirty="0"/>
              <a:t>, or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ActionResult</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&lt;T&gt;</a:t>
            </a:r>
            <a:r>
              <a:rPr lang="en-US" sz="2400" noProof="0" dirty="0">
                <a:latin typeface="Consolas" panose="020B0609020204030204" pitchFamily="49" charset="0"/>
              </a:rPr>
              <a:t> </a:t>
            </a:r>
            <a:r>
              <a:rPr lang="en-US" sz="2400" noProof="0" dirty="0"/>
              <a:t>- or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async</a:t>
            </a:r>
            <a:r>
              <a:rPr lang="en-US" sz="2400" noProof="0" dirty="0">
                <a:latin typeface="Cascadia Code PL" panose="020B0609020000020004" pitchFamily="49" charset="0"/>
                <a:cs typeface="Cascadia Code PL" panose="020B0609020000020004" pitchFamily="49" charset="0"/>
              </a:rPr>
              <a:t> </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Task&lt;...&gt;</a:t>
            </a:r>
            <a:r>
              <a:rPr lang="en-US" sz="2400" i="1" noProof="0" dirty="0"/>
              <a:t>.</a:t>
            </a:r>
            <a:endParaRPr lang="en-US" sz="2400" noProof="0" dirty="0"/>
          </a:p>
        </p:txBody>
      </p:sp>
    </p:spTree>
    <p:extLst>
      <p:ext uri="{BB962C8B-B14F-4D97-AF65-F5344CB8AC3E}">
        <p14:creationId xmlns:p14="http://schemas.microsoft.com/office/powerpoint/2010/main" val="38732234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31E37-CFC3-45A2-ABA0-186B25F673A3}"/>
              </a:ext>
            </a:extLst>
          </p:cNvPr>
          <p:cNvSpPr>
            <a:spLocks noGrp="1"/>
          </p:cNvSpPr>
          <p:nvPr>
            <p:ph type="title"/>
          </p:nvPr>
        </p:nvSpPr>
        <p:spPr/>
        <p:txBody>
          <a:bodyPr/>
          <a:lstStyle/>
          <a:p>
            <a:r>
              <a:rPr lang="en-US" noProof="0" dirty="0"/>
              <a:t>ASP.NET (Web API) best practices</a:t>
            </a:r>
          </a:p>
        </p:txBody>
      </p:sp>
    </p:spTree>
    <p:extLst>
      <p:ext uri="{BB962C8B-B14F-4D97-AF65-F5344CB8AC3E}">
        <p14:creationId xmlns:p14="http://schemas.microsoft.com/office/powerpoint/2010/main" val="19422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53F1-2ECF-465E-8A78-765C9B6723DE}"/>
              </a:ext>
            </a:extLst>
          </p:cNvPr>
          <p:cNvSpPr>
            <a:spLocks noGrp="1"/>
          </p:cNvSpPr>
          <p:nvPr>
            <p:ph type="title"/>
          </p:nvPr>
        </p:nvSpPr>
        <p:spPr/>
        <p:txBody>
          <a:bodyPr/>
          <a:lstStyle/>
          <a:p>
            <a:r>
              <a:rPr lang="en-US" noProof="0" dirty="0"/>
              <a:t>Be RESTful</a:t>
            </a:r>
          </a:p>
        </p:txBody>
      </p:sp>
      <p:sp>
        <p:nvSpPr>
          <p:cNvPr id="3" name="Text Placeholder 2">
            <a:extLst>
              <a:ext uri="{FF2B5EF4-FFF2-40B4-BE49-F238E27FC236}">
                <a16:creationId xmlns:a16="http://schemas.microsoft.com/office/drawing/2014/main" id="{E584C438-7BD9-46E8-AF3A-FFB7D8F31073}"/>
              </a:ext>
            </a:extLst>
          </p:cNvPr>
          <p:cNvSpPr>
            <a:spLocks noGrp="1"/>
          </p:cNvSpPr>
          <p:nvPr>
            <p:ph type="body" sz="quarter" idx="10"/>
          </p:nvPr>
        </p:nvSpPr>
        <p:spPr>
          <a:xfrm>
            <a:off x="586390" y="1434370"/>
            <a:ext cx="11018520" cy="1698927"/>
          </a:xfrm>
        </p:spPr>
        <p:txBody>
          <a:bodyPr/>
          <a:lstStyle/>
          <a:p>
            <a:r>
              <a:rPr lang="en-US" sz="2400" noProof="0" dirty="0"/>
              <a:t>Use proper status codes</a:t>
            </a:r>
          </a:p>
          <a:p>
            <a:r>
              <a:rPr lang="en-US" sz="2400" noProof="0" dirty="0"/>
              <a:t>Use meaningful routes</a:t>
            </a:r>
          </a:p>
          <a:p>
            <a:r>
              <a:rPr lang="en-US" sz="2400" noProof="0" dirty="0"/>
              <a:t>Use proper HTTP methods</a:t>
            </a:r>
          </a:p>
          <a:p>
            <a:r>
              <a:rPr lang="en-US" sz="2400" noProof="0" dirty="0"/>
              <a:t>Don’t throw exceptions</a:t>
            </a:r>
          </a:p>
        </p:txBody>
      </p:sp>
    </p:spTree>
    <p:extLst>
      <p:ext uri="{BB962C8B-B14F-4D97-AF65-F5344CB8AC3E}">
        <p14:creationId xmlns:p14="http://schemas.microsoft.com/office/powerpoint/2010/main" val="3821072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53F1-2ECF-465E-8A78-765C9B6723DE}"/>
              </a:ext>
            </a:extLst>
          </p:cNvPr>
          <p:cNvSpPr>
            <a:spLocks noGrp="1"/>
          </p:cNvSpPr>
          <p:nvPr>
            <p:ph type="title"/>
          </p:nvPr>
        </p:nvSpPr>
        <p:spPr/>
        <p:txBody>
          <a:bodyPr/>
          <a:lstStyle/>
          <a:p>
            <a:r>
              <a:rPr lang="en-US" noProof="0" dirty="0"/>
              <a:t>Use </a:t>
            </a:r>
            <a:r>
              <a:rPr lang="en-US" i="1" noProof="0" dirty="0"/>
              <a:t>user secrets</a:t>
            </a:r>
            <a:r>
              <a:rPr lang="en-US" noProof="0" dirty="0"/>
              <a:t> in development</a:t>
            </a:r>
          </a:p>
        </p:txBody>
      </p:sp>
      <p:sp>
        <p:nvSpPr>
          <p:cNvPr id="3" name="Text Placeholder 2">
            <a:extLst>
              <a:ext uri="{FF2B5EF4-FFF2-40B4-BE49-F238E27FC236}">
                <a16:creationId xmlns:a16="http://schemas.microsoft.com/office/drawing/2014/main" id="{E584C438-7BD9-46E8-AF3A-FFB7D8F31073}"/>
              </a:ext>
            </a:extLst>
          </p:cNvPr>
          <p:cNvSpPr>
            <a:spLocks noGrp="1"/>
          </p:cNvSpPr>
          <p:nvPr>
            <p:ph type="body" sz="quarter" idx="10"/>
          </p:nvPr>
        </p:nvSpPr>
        <p:spPr>
          <a:xfrm>
            <a:off x="586390" y="1434370"/>
            <a:ext cx="11018520" cy="1625060"/>
          </a:xfrm>
        </p:spPr>
        <p:txBody>
          <a:bodyPr/>
          <a:lstStyle/>
          <a:p>
            <a:r>
              <a:rPr lang="en-US" sz="2400" noProof="0" dirty="0">
                <a:latin typeface="Cascadia Code" panose="020B0609020000020004" pitchFamily="49" charset="0"/>
                <a:ea typeface="Cascadia Code" panose="020B0609020000020004" pitchFamily="49" charset="0"/>
                <a:cs typeface="Cascadia Code" panose="020B0609020000020004" pitchFamily="49" charset="0"/>
              </a:rPr>
              <a:t>dotnet user-secrets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init</a:t>
            </a:r>
            <a:endParaRPr lang="en-US" sz="2400" noProof="0" dirty="0">
              <a:latin typeface="Cascadia Code" panose="020B0609020000020004" pitchFamily="49" charset="0"/>
              <a:ea typeface="Cascadia Code" panose="020B0609020000020004" pitchFamily="49" charset="0"/>
              <a:cs typeface="Cascadia Code" panose="020B0609020000020004" pitchFamily="49" charset="0"/>
            </a:endParaRPr>
          </a:p>
          <a:p>
            <a:r>
              <a:rPr lang="en-US" sz="2400" noProof="0" dirty="0">
                <a:latin typeface="Cascadia Code" panose="020B0609020000020004" pitchFamily="49" charset="0"/>
                <a:ea typeface="Cascadia Code" panose="020B0609020000020004" pitchFamily="49" charset="0"/>
                <a:cs typeface="Cascadia Code" panose="020B0609020000020004" pitchFamily="49" charset="0"/>
              </a:rPr>
              <a:t>dotnet user-secrets set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ConnectionStrings</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connectionstring</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-name&gt;" "&lt;</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connnection</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-string&gt;"</a:t>
            </a:r>
          </a:p>
          <a:p>
            <a:endParaRPr lang="en-US" sz="24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75948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XML</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767185"/>
          </a:xfrm>
        </p:spPr>
        <p:txBody>
          <a:bodyPr/>
          <a:lstStyle/>
          <a:p>
            <a:r>
              <a:rPr lang="en-US" sz="3600" noProof="0" dirty="0" err="1"/>
              <a:t>eXtensible</a:t>
            </a:r>
            <a:r>
              <a:rPr lang="en-US" sz="3600" noProof="0" dirty="0"/>
              <a:t> Markup Language</a:t>
            </a:r>
          </a:p>
          <a:p>
            <a:r>
              <a:rPr lang="en-US" sz="3600" noProof="0" dirty="0"/>
              <a:t>Markup language like HTML</a:t>
            </a:r>
          </a:p>
          <a:p>
            <a:r>
              <a:rPr lang="en-US" sz="3600" noProof="0" dirty="0"/>
              <a:t>Designed to carry data, not to display data</a:t>
            </a:r>
          </a:p>
          <a:p>
            <a:r>
              <a:rPr lang="en-US" sz="3600" noProof="0" dirty="0"/>
              <a:t>Tags are not predefined – You must define your own tags</a:t>
            </a:r>
          </a:p>
          <a:p>
            <a:r>
              <a:rPr lang="en-US" sz="3600" noProof="0" dirty="0"/>
              <a:t>Designed to be self-descriptive</a:t>
            </a:r>
          </a:p>
        </p:txBody>
      </p:sp>
    </p:spTree>
    <p:extLst>
      <p:ext uri="{BB962C8B-B14F-4D97-AF65-F5344CB8AC3E}">
        <p14:creationId xmlns:p14="http://schemas.microsoft.com/office/powerpoint/2010/main" val="143430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B9457-4710-4974-8036-3C5C835EC485}"/>
              </a:ext>
            </a:extLst>
          </p:cNvPr>
          <p:cNvSpPr>
            <a:spLocks noGrp="1"/>
          </p:cNvSpPr>
          <p:nvPr>
            <p:ph type="title"/>
          </p:nvPr>
        </p:nvSpPr>
        <p:spPr/>
        <p:txBody>
          <a:bodyPr/>
          <a:lstStyle/>
          <a:p>
            <a:r>
              <a:rPr lang="en-US" noProof="0" dirty="0"/>
              <a:t>Use built-in IoC container</a:t>
            </a:r>
          </a:p>
        </p:txBody>
      </p:sp>
      <p:sp>
        <p:nvSpPr>
          <p:cNvPr id="3" name="Text Placeholder 2">
            <a:extLst>
              <a:ext uri="{FF2B5EF4-FFF2-40B4-BE49-F238E27FC236}">
                <a16:creationId xmlns:a16="http://schemas.microsoft.com/office/drawing/2014/main" id="{7B686F4D-992A-457E-9814-68BBA05C9644}"/>
              </a:ext>
            </a:extLst>
          </p:cNvPr>
          <p:cNvSpPr>
            <a:spLocks noGrp="1"/>
          </p:cNvSpPr>
          <p:nvPr>
            <p:ph type="body" sz="quarter" idx="10"/>
          </p:nvPr>
        </p:nvSpPr>
        <p:spPr>
          <a:xfrm>
            <a:off x="586390" y="1434370"/>
            <a:ext cx="11018520" cy="1828193"/>
          </a:xfrm>
        </p:spPr>
        <p:txBody>
          <a:bodyPr/>
          <a:lstStyle/>
          <a:p>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services.AddDbContext</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MyContext</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&gt;(o =&gt; </a:t>
            </a:r>
            <a:br>
              <a:rPr lang="en-US" sz="1800" noProof="0" dirty="0">
                <a:latin typeface="Cascadia Code" panose="020B0609020000020004" pitchFamily="49" charset="0"/>
                <a:ea typeface="Cascadia Code" panose="020B0609020000020004" pitchFamily="49" charset="0"/>
                <a:cs typeface="Cascadia Code" panose="020B0609020000020004" pitchFamily="49" charset="0"/>
              </a:rPr>
            </a:b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o.UseSqlServer</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Configuration.GetConnectionString</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MyConnectionStringName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br>
              <a:rPr lang="en-US" sz="1800" noProof="0" dirty="0">
                <a:latin typeface="Cascadia Code" panose="020B0609020000020004" pitchFamily="49" charset="0"/>
                <a:ea typeface="Cascadia Code" panose="020B0609020000020004" pitchFamily="49" charset="0"/>
                <a:cs typeface="Cascadia Code" panose="020B0609020000020004" pitchFamily="49" charset="0"/>
              </a:rPr>
            </a:b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services.AddScoped</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IMyContext</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MyContext</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&gt;();</a:t>
            </a:r>
          </a:p>
          <a:p>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services.AddScoped</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IMyRepository</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MyRepository</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&gt;();</a:t>
            </a: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032474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019B1-093E-4A6C-BACF-1E8BCD1EB59C}"/>
              </a:ext>
            </a:extLst>
          </p:cNvPr>
          <p:cNvSpPr>
            <a:spLocks noGrp="1"/>
          </p:cNvSpPr>
          <p:nvPr>
            <p:ph type="title"/>
          </p:nvPr>
        </p:nvSpPr>
        <p:spPr/>
        <p:txBody>
          <a:bodyPr/>
          <a:lstStyle/>
          <a:p>
            <a:r>
              <a:rPr lang="en-US" noProof="0" dirty="0"/>
              <a:t>Consider running migrations on load</a:t>
            </a:r>
          </a:p>
        </p:txBody>
      </p:sp>
      <p:sp>
        <p:nvSpPr>
          <p:cNvPr id="3" name="Text Placeholder 2">
            <a:extLst>
              <a:ext uri="{FF2B5EF4-FFF2-40B4-BE49-F238E27FC236}">
                <a16:creationId xmlns:a16="http://schemas.microsoft.com/office/drawing/2014/main" id="{8F460DE8-2CBD-4E6D-AC3B-E24AF02A3E19}"/>
              </a:ext>
            </a:extLst>
          </p:cNvPr>
          <p:cNvSpPr>
            <a:spLocks noGrp="1"/>
          </p:cNvSpPr>
          <p:nvPr>
            <p:ph type="body" sz="quarter" idx="10"/>
          </p:nvPr>
        </p:nvSpPr>
        <p:spPr>
          <a:xfrm>
            <a:off x="586390" y="1434370"/>
            <a:ext cx="11018520" cy="2215991"/>
          </a:xfrm>
        </p:spPr>
        <p:txBody>
          <a:bodyPr/>
          <a:lstStyle/>
          <a:p>
            <a:r>
              <a:rPr lang="en-US" sz="1800" noProof="0" dirty="0">
                <a:latin typeface="Cascadia Code" panose="020B0609020000020004" pitchFamily="49" charset="0"/>
                <a:ea typeface="Cascadia Code" panose="020B0609020000020004" pitchFamily="49" charset="0"/>
                <a:cs typeface="Cascadia Code" panose="020B0609020000020004" pitchFamily="49" charset="0"/>
              </a:rPr>
              <a:t>using (var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serviceScope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app.ApplicationServices</a:t>
            </a:r>
            <a:br>
              <a:rPr lang="en-US" sz="1800" noProof="0" dirty="0">
                <a:latin typeface="Cascadia Code" panose="020B0609020000020004" pitchFamily="49" charset="0"/>
                <a:ea typeface="Cascadia Code" panose="020B0609020000020004" pitchFamily="49" charset="0"/>
                <a:cs typeface="Cascadia Code" panose="020B0609020000020004" pitchFamily="49" charset="0"/>
              </a:rPr>
            </a:b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GetRequiredService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IServiceScopeFactory</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&gt;().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CreateScope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var context =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serviceScope.ServiceProvider.GetService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&lt;</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SuperheroContext</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&gt;();</a:t>
            </a:r>
          </a:p>
          <a:p>
            <a:r>
              <a:rPr lang="en-US" sz="18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1800" noProof="0" dirty="0" err="1">
                <a:latin typeface="Cascadia Code" panose="020B0609020000020004" pitchFamily="49" charset="0"/>
                <a:ea typeface="Cascadia Code" panose="020B0609020000020004" pitchFamily="49" charset="0"/>
                <a:cs typeface="Cascadia Code" panose="020B0609020000020004" pitchFamily="49" charset="0"/>
              </a:rPr>
              <a:t>context.Database.Migrate</a:t>
            </a:r>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p>
          <a:p>
            <a:r>
              <a:rPr lang="en-US" sz="1800" noProof="0" dirty="0">
                <a:latin typeface="Cascadia Code" panose="020B0609020000020004" pitchFamily="49" charset="0"/>
                <a:ea typeface="Cascadia Code" panose="020B0609020000020004" pitchFamily="49" charset="0"/>
                <a:cs typeface="Cascadia Code" panose="020B0609020000020004" pitchFamily="49" charset="0"/>
              </a:rPr>
              <a:t>}</a:t>
            </a:r>
          </a:p>
          <a:p>
            <a:endParaRPr lang="en-US" sz="18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8485096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20CA4-57E3-4887-BBF1-90132065754E}"/>
              </a:ext>
            </a:extLst>
          </p:cNvPr>
          <p:cNvSpPr>
            <a:spLocks noGrp="1"/>
          </p:cNvSpPr>
          <p:nvPr>
            <p:ph type="title"/>
          </p:nvPr>
        </p:nvSpPr>
        <p:spPr/>
        <p:txBody>
          <a:bodyPr/>
          <a:lstStyle/>
          <a:p>
            <a:r>
              <a:rPr lang="en-US" noProof="0" dirty="0">
                <a:solidFill>
                  <a:schemeClr val="bg1"/>
                </a:solidFill>
              </a:rPr>
              <a:t>Support the </a:t>
            </a:r>
            <a:r>
              <a:rPr lang="en-US" noProof="0" dirty="0" err="1">
                <a:solidFill>
                  <a:schemeClr val="bg1"/>
                </a:solidFill>
              </a:rPr>
              <a:t>OpenAPI</a:t>
            </a:r>
            <a:r>
              <a:rPr lang="en-US" noProof="0" dirty="0">
                <a:solidFill>
                  <a:schemeClr val="bg1"/>
                </a:solidFill>
              </a:rPr>
              <a:t> Specification (Swagger)</a:t>
            </a:r>
          </a:p>
        </p:txBody>
      </p:sp>
      <p:sp>
        <p:nvSpPr>
          <p:cNvPr id="3" name="Text Placeholder 2">
            <a:extLst>
              <a:ext uri="{FF2B5EF4-FFF2-40B4-BE49-F238E27FC236}">
                <a16:creationId xmlns:a16="http://schemas.microsoft.com/office/drawing/2014/main" id="{33381EC3-2A80-46B5-80F4-1F536895ED55}"/>
              </a:ext>
            </a:extLst>
          </p:cNvPr>
          <p:cNvSpPr>
            <a:spLocks noGrp="1"/>
          </p:cNvSpPr>
          <p:nvPr>
            <p:ph type="body" sz="quarter" idx="10"/>
          </p:nvPr>
        </p:nvSpPr>
        <p:spPr>
          <a:xfrm>
            <a:off x="588263" y="1436688"/>
            <a:ext cx="11018520" cy="4930581"/>
          </a:xfrm>
        </p:spPr>
        <p:txBody>
          <a:bodyPr/>
          <a:lstStyle/>
          <a:p>
            <a:r>
              <a:rPr lang="en-US" sz="1800" noProof="0" dirty="0">
                <a:solidFill>
                  <a:schemeClr val="bg1"/>
                </a:solidFill>
                <a:latin typeface="Cascadia Code PL" panose="020B0609020000020004" pitchFamily="49" charset="0"/>
                <a:cs typeface="Cascadia Code PL" panose="020B0609020000020004" pitchFamily="49" charset="0"/>
              </a:rPr>
              <a:t>dotnet add package </a:t>
            </a:r>
            <a:r>
              <a:rPr lang="en-US" sz="1800" noProof="0" dirty="0" err="1">
                <a:solidFill>
                  <a:schemeClr val="bg1"/>
                </a:solidFill>
                <a:latin typeface="Cascadia Code PL" panose="020B0609020000020004" pitchFamily="49" charset="0"/>
                <a:cs typeface="Cascadia Code PL" panose="020B0609020000020004" pitchFamily="49" charset="0"/>
              </a:rPr>
              <a:t>Swashbuckle.AspNetCore</a:t>
            </a:r>
            <a:endParaRPr lang="en-US" sz="1800" noProof="0" dirty="0">
              <a:solidFill>
                <a:schemeClr val="bg1"/>
              </a:solidFill>
              <a:latin typeface="Cascadia Code PL" panose="020B0609020000020004" pitchFamily="49" charset="0"/>
              <a:cs typeface="Cascadia Code PL" panose="020B0609020000020004" pitchFamily="49" charset="0"/>
            </a:endParaRPr>
          </a:p>
          <a:p>
            <a:endParaRPr lang="en-US" sz="1800" noProof="0" dirty="0">
              <a:latin typeface="Cascadia Code PL" panose="020B0609020000020004" pitchFamily="49" charset="0"/>
              <a:cs typeface="Cascadia Code PL" panose="020B0609020000020004" pitchFamily="49" charset="0"/>
            </a:endParaRPr>
          </a:p>
          <a:p>
            <a:r>
              <a:rPr lang="en-US" sz="1800" b="0" noProof="0" dirty="0">
                <a:solidFill>
                  <a:srgbClr val="C586C0"/>
                </a:solidFill>
                <a:effectLst/>
                <a:latin typeface="Cascadia Code PL" panose="020B0609020000020004" pitchFamily="49" charset="0"/>
                <a:cs typeface="Cascadia Code PL" panose="020B0609020000020004" pitchFamily="49" charset="0"/>
              </a:rPr>
              <a:t>using</a:t>
            </a:r>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err="1">
                <a:solidFill>
                  <a:srgbClr val="4EC9B0"/>
                </a:solidFill>
                <a:effectLst/>
                <a:latin typeface="Cascadia Code PL" panose="020B0609020000020004" pitchFamily="49" charset="0"/>
                <a:cs typeface="Cascadia Code PL" panose="020B0609020000020004" pitchFamily="49" charset="0"/>
              </a:rPr>
              <a:t>Microsoft</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4EC9B0"/>
                </a:solidFill>
                <a:effectLst/>
                <a:latin typeface="Cascadia Code PL" panose="020B0609020000020004" pitchFamily="49" charset="0"/>
                <a:cs typeface="Cascadia Code PL" panose="020B0609020000020004" pitchFamily="49" charset="0"/>
              </a:rPr>
              <a:t>OpenApi</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4EC9B0"/>
                </a:solidFill>
                <a:effectLst/>
                <a:latin typeface="Cascadia Code PL" panose="020B0609020000020004" pitchFamily="49" charset="0"/>
                <a:cs typeface="Cascadia Code PL" panose="020B0609020000020004" pitchFamily="49" charset="0"/>
              </a:rPr>
              <a:t>Models</a:t>
            </a:r>
            <a:r>
              <a:rPr lang="en-US" sz="1800" b="0" noProof="0" dirty="0">
                <a:solidFill>
                  <a:srgbClr val="D4D4D4"/>
                </a:solidFill>
                <a:effectLst/>
                <a:latin typeface="Cascadia Code PL" panose="020B0609020000020004" pitchFamily="49" charset="0"/>
                <a:cs typeface="Cascadia Code PL" panose="020B0609020000020004" pitchFamily="49" charset="0"/>
              </a:rPr>
              <a:t>;</a:t>
            </a:r>
          </a:p>
          <a:p>
            <a:endParaRPr lang="en-US" sz="1800" b="0" noProof="0" dirty="0">
              <a:solidFill>
                <a:srgbClr val="D4D4D4"/>
              </a:solidFill>
              <a:effectLst/>
              <a:latin typeface="Cascadia Code PL" panose="020B0609020000020004" pitchFamily="49" charset="0"/>
              <a:cs typeface="Cascadia Code PL" panose="020B0609020000020004" pitchFamily="49" charset="0"/>
            </a:endParaRPr>
          </a:p>
          <a:p>
            <a:r>
              <a:rPr lang="en-US" sz="1800" b="0" noProof="0" dirty="0" err="1">
                <a:solidFill>
                  <a:srgbClr val="9CDCFE"/>
                </a:solidFill>
                <a:effectLst/>
                <a:latin typeface="Cascadia Code PL" panose="020B0609020000020004" pitchFamily="49" charset="0"/>
                <a:cs typeface="Cascadia Code PL" panose="020B0609020000020004" pitchFamily="49" charset="0"/>
              </a:rPr>
              <a:t>services</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DCDCAA"/>
                </a:solidFill>
                <a:effectLst/>
                <a:latin typeface="Cascadia Code PL" panose="020B0609020000020004" pitchFamily="49" charset="0"/>
                <a:cs typeface="Cascadia Code PL" panose="020B0609020000020004" pitchFamily="49" charset="0"/>
              </a:rPr>
              <a:t>AddSwaggerGen</a:t>
            </a:r>
            <a:r>
              <a:rPr lang="en-US" sz="1800" b="0" noProof="0" dirty="0">
                <a:solidFill>
                  <a:srgbClr val="D4D4D4"/>
                </a:solidFill>
                <a:effectLst/>
                <a:latin typeface="Cascadia Code PL" panose="020B0609020000020004" pitchFamily="49" charset="0"/>
                <a:cs typeface="Cascadia Code PL" panose="020B0609020000020004" pitchFamily="49" charset="0"/>
              </a:rPr>
              <a:t>(</a:t>
            </a:r>
            <a:r>
              <a:rPr lang="en-US" sz="1800" b="0" noProof="0" dirty="0">
                <a:solidFill>
                  <a:srgbClr val="9CDCFE"/>
                </a:solidFill>
                <a:effectLst/>
                <a:latin typeface="Cascadia Code PL" panose="020B0609020000020004" pitchFamily="49" charset="0"/>
                <a:cs typeface="Cascadia Code PL" panose="020B0609020000020004" pitchFamily="49" charset="0"/>
              </a:rPr>
              <a:t>c</a:t>
            </a:r>
            <a:r>
              <a:rPr lang="en-US" sz="1800" b="0" noProof="0" dirty="0">
                <a:solidFill>
                  <a:srgbClr val="D4D4D4"/>
                </a:solidFill>
                <a:effectLst/>
                <a:latin typeface="Cascadia Code PL" panose="020B0609020000020004" pitchFamily="49" charset="0"/>
                <a:cs typeface="Cascadia Code PL" panose="020B0609020000020004" pitchFamily="49" charset="0"/>
              </a:rPr>
              <a:t> =&gt;</a:t>
            </a:r>
          </a:p>
          <a:p>
            <a:r>
              <a:rPr lang="en-US" sz="1800" b="0" noProof="0" dirty="0">
                <a:solidFill>
                  <a:srgbClr val="D4D4D4"/>
                </a:solidFill>
                <a:effectLst/>
                <a:latin typeface="Cascadia Code PL" panose="020B0609020000020004" pitchFamily="49" charset="0"/>
                <a:cs typeface="Cascadia Code PL" panose="020B0609020000020004" pitchFamily="49" charset="0"/>
              </a:rPr>
              <a:t>{</a:t>
            </a:r>
          </a:p>
          <a:p>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err="1">
                <a:solidFill>
                  <a:srgbClr val="9CDCFE"/>
                </a:solidFill>
                <a:effectLst/>
                <a:latin typeface="Cascadia Code PL" panose="020B0609020000020004" pitchFamily="49" charset="0"/>
                <a:cs typeface="Cascadia Code PL" panose="020B0609020000020004" pitchFamily="49" charset="0"/>
              </a:rPr>
              <a:t>c</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DCDCAA"/>
                </a:solidFill>
                <a:effectLst/>
                <a:latin typeface="Cascadia Code PL" panose="020B0609020000020004" pitchFamily="49" charset="0"/>
                <a:cs typeface="Cascadia Code PL" panose="020B0609020000020004" pitchFamily="49" charset="0"/>
              </a:rPr>
              <a:t>SwaggerDoc</a:t>
            </a:r>
            <a:r>
              <a:rPr lang="en-US" sz="1800" b="0" noProof="0" dirty="0">
                <a:solidFill>
                  <a:srgbClr val="D4D4D4"/>
                </a:solidFill>
                <a:effectLst/>
                <a:latin typeface="Cascadia Code PL" panose="020B0609020000020004" pitchFamily="49" charset="0"/>
                <a:cs typeface="Cascadia Code PL" panose="020B0609020000020004" pitchFamily="49" charset="0"/>
              </a:rPr>
              <a:t>(</a:t>
            </a:r>
            <a:r>
              <a:rPr lang="en-US" sz="1800" b="0" noProof="0" dirty="0">
                <a:solidFill>
                  <a:srgbClr val="CE9178"/>
                </a:solidFill>
                <a:effectLst/>
                <a:latin typeface="Cascadia Code PL" panose="020B0609020000020004" pitchFamily="49" charset="0"/>
                <a:cs typeface="Cascadia Code PL" panose="020B0609020000020004" pitchFamily="49" charset="0"/>
              </a:rPr>
              <a:t>"v1"</a:t>
            </a:r>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a:solidFill>
                  <a:srgbClr val="569CD6"/>
                </a:solidFill>
                <a:effectLst/>
                <a:latin typeface="Cascadia Code PL" panose="020B0609020000020004" pitchFamily="49" charset="0"/>
                <a:cs typeface="Cascadia Code PL" panose="020B0609020000020004" pitchFamily="49" charset="0"/>
              </a:rPr>
              <a:t>new</a:t>
            </a:r>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err="1">
                <a:solidFill>
                  <a:srgbClr val="4EC9B0"/>
                </a:solidFill>
                <a:effectLst/>
                <a:latin typeface="Cascadia Code PL" panose="020B0609020000020004" pitchFamily="49" charset="0"/>
                <a:cs typeface="Cascadia Code PL" panose="020B0609020000020004" pitchFamily="49" charset="0"/>
              </a:rPr>
              <a:t>OpenApiInfo</a:t>
            </a:r>
            <a:r>
              <a:rPr lang="en-US" sz="1800" b="0" noProof="0" dirty="0">
                <a:solidFill>
                  <a:srgbClr val="D4D4D4"/>
                </a:solidFill>
                <a:effectLst/>
                <a:latin typeface="Cascadia Code PL" panose="020B0609020000020004" pitchFamily="49" charset="0"/>
                <a:cs typeface="Cascadia Code PL" panose="020B0609020000020004" pitchFamily="49" charset="0"/>
              </a:rPr>
              <a:t> { </a:t>
            </a:r>
            <a:r>
              <a:rPr lang="en-US" sz="1800" b="0" noProof="0" dirty="0">
                <a:solidFill>
                  <a:srgbClr val="9CDCFE"/>
                </a:solidFill>
                <a:effectLst/>
                <a:latin typeface="Cascadia Code PL" panose="020B0609020000020004" pitchFamily="49" charset="0"/>
                <a:cs typeface="Cascadia Code PL" panose="020B0609020000020004" pitchFamily="49" charset="0"/>
              </a:rPr>
              <a:t>Title</a:t>
            </a:r>
            <a:r>
              <a:rPr lang="en-US" sz="1800" b="0" noProof="0" dirty="0">
                <a:solidFill>
                  <a:srgbClr val="D4D4D4"/>
                </a:solidFill>
                <a:effectLst/>
                <a:latin typeface="Cascadia Code PL" panose="020B0609020000020004" pitchFamily="49" charset="0"/>
                <a:cs typeface="Cascadia Code PL" panose="020B0609020000020004" pitchFamily="49" charset="0"/>
              </a:rPr>
              <a:t> = </a:t>
            </a:r>
            <a:r>
              <a:rPr lang="en-US" sz="1800" b="0" noProof="0" dirty="0">
                <a:solidFill>
                  <a:srgbClr val="CE9178"/>
                </a:solidFill>
                <a:effectLst/>
                <a:latin typeface="Cascadia Code PL" panose="020B0609020000020004" pitchFamily="49" charset="0"/>
                <a:cs typeface="Cascadia Code PL" panose="020B0609020000020004" pitchFamily="49" charset="0"/>
              </a:rPr>
              <a:t>"My API"</a:t>
            </a:r>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a:solidFill>
                  <a:srgbClr val="9CDCFE"/>
                </a:solidFill>
                <a:effectLst/>
                <a:latin typeface="Cascadia Code PL" panose="020B0609020000020004" pitchFamily="49" charset="0"/>
                <a:cs typeface="Cascadia Code PL" panose="020B0609020000020004" pitchFamily="49" charset="0"/>
              </a:rPr>
              <a:t>Version</a:t>
            </a:r>
            <a:r>
              <a:rPr lang="en-US" sz="1800" b="0" noProof="0" dirty="0">
                <a:solidFill>
                  <a:srgbClr val="D4D4D4"/>
                </a:solidFill>
                <a:effectLst/>
                <a:latin typeface="Cascadia Code PL" panose="020B0609020000020004" pitchFamily="49" charset="0"/>
                <a:cs typeface="Cascadia Code PL" panose="020B0609020000020004" pitchFamily="49" charset="0"/>
              </a:rPr>
              <a:t> = </a:t>
            </a:r>
            <a:r>
              <a:rPr lang="en-US" sz="1800" b="0" noProof="0" dirty="0">
                <a:solidFill>
                  <a:srgbClr val="CE9178"/>
                </a:solidFill>
                <a:effectLst/>
                <a:latin typeface="Cascadia Code PL" panose="020B0609020000020004" pitchFamily="49" charset="0"/>
                <a:cs typeface="Cascadia Code PL" panose="020B0609020000020004" pitchFamily="49" charset="0"/>
              </a:rPr>
              <a:t>"v1"</a:t>
            </a:r>
            <a:r>
              <a:rPr lang="en-US" sz="1800" b="0" noProof="0" dirty="0">
                <a:solidFill>
                  <a:srgbClr val="D4D4D4"/>
                </a:solidFill>
                <a:effectLst/>
                <a:latin typeface="Cascadia Code PL" panose="020B0609020000020004" pitchFamily="49" charset="0"/>
                <a:cs typeface="Cascadia Code PL" panose="020B0609020000020004" pitchFamily="49" charset="0"/>
              </a:rPr>
              <a:t> });</a:t>
            </a:r>
          </a:p>
          <a:p>
            <a:r>
              <a:rPr lang="en-US" sz="1800" b="0" noProof="0" dirty="0">
                <a:solidFill>
                  <a:srgbClr val="D4D4D4"/>
                </a:solidFill>
                <a:effectLst/>
                <a:latin typeface="Cascadia Code PL" panose="020B0609020000020004" pitchFamily="49" charset="0"/>
                <a:cs typeface="Cascadia Code PL" panose="020B0609020000020004" pitchFamily="49" charset="0"/>
              </a:rPr>
              <a:t>});</a:t>
            </a:r>
          </a:p>
          <a:p>
            <a:endParaRPr lang="en-US" sz="1800" noProof="0" dirty="0">
              <a:latin typeface="Cascadia Code PL" panose="020B0609020000020004" pitchFamily="49" charset="0"/>
              <a:cs typeface="Cascadia Code PL" panose="020B0609020000020004" pitchFamily="49" charset="0"/>
            </a:endParaRPr>
          </a:p>
          <a:p>
            <a:r>
              <a:rPr lang="en-US" sz="1800" b="0" noProof="0" dirty="0" err="1">
                <a:solidFill>
                  <a:srgbClr val="9CDCFE"/>
                </a:solidFill>
                <a:effectLst/>
                <a:latin typeface="Cascadia Code PL" panose="020B0609020000020004" pitchFamily="49" charset="0"/>
                <a:cs typeface="Cascadia Code PL" panose="020B0609020000020004" pitchFamily="49" charset="0"/>
              </a:rPr>
              <a:t>app</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DCDCAA"/>
                </a:solidFill>
                <a:effectLst/>
                <a:latin typeface="Cascadia Code PL" panose="020B0609020000020004" pitchFamily="49" charset="0"/>
                <a:cs typeface="Cascadia Code PL" panose="020B0609020000020004" pitchFamily="49" charset="0"/>
              </a:rPr>
              <a:t>UseSwagger</a:t>
            </a:r>
            <a:r>
              <a:rPr lang="en-US" sz="1800" b="0" noProof="0" dirty="0">
                <a:solidFill>
                  <a:srgbClr val="D4D4D4"/>
                </a:solidFill>
                <a:effectLst/>
                <a:latin typeface="Cascadia Code PL" panose="020B0609020000020004" pitchFamily="49" charset="0"/>
                <a:cs typeface="Cascadia Code PL" panose="020B0609020000020004" pitchFamily="49" charset="0"/>
              </a:rPr>
              <a:t>();</a:t>
            </a:r>
          </a:p>
          <a:p>
            <a:r>
              <a:rPr lang="en-US" sz="1800" b="0" noProof="0" dirty="0" err="1">
                <a:solidFill>
                  <a:srgbClr val="9CDCFE"/>
                </a:solidFill>
                <a:effectLst/>
                <a:latin typeface="Cascadia Code PL" panose="020B0609020000020004" pitchFamily="49" charset="0"/>
                <a:cs typeface="Cascadia Code PL" panose="020B0609020000020004" pitchFamily="49" charset="0"/>
              </a:rPr>
              <a:t>app</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DCDCAA"/>
                </a:solidFill>
                <a:effectLst/>
                <a:latin typeface="Cascadia Code PL" panose="020B0609020000020004" pitchFamily="49" charset="0"/>
                <a:cs typeface="Cascadia Code PL" panose="020B0609020000020004" pitchFamily="49" charset="0"/>
              </a:rPr>
              <a:t>UseSwaggerUI</a:t>
            </a:r>
            <a:r>
              <a:rPr lang="en-US" sz="1800" b="0" noProof="0" dirty="0">
                <a:solidFill>
                  <a:srgbClr val="D4D4D4"/>
                </a:solidFill>
                <a:effectLst/>
                <a:latin typeface="Cascadia Code PL" panose="020B0609020000020004" pitchFamily="49" charset="0"/>
                <a:cs typeface="Cascadia Code PL" panose="020B0609020000020004" pitchFamily="49" charset="0"/>
              </a:rPr>
              <a:t>(</a:t>
            </a:r>
            <a:r>
              <a:rPr lang="en-US" sz="1800" b="0" noProof="0" dirty="0">
                <a:solidFill>
                  <a:srgbClr val="9CDCFE"/>
                </a:solidFill>
                <a:effectLst/>
                <a:latin typeface="Cascadia Code PL" panose="020B0609020000020004" pitchFamily="49" charset="0"/>
                <a:cs typeface="Cascadia Code PL" panose="020B0609020000020004" pitchFamily="49" charset="0"/>
              </a:rPr>
              <a:t>c</a:t>
            </a:r>
            <a:r>
              <a:rPr lang="en-US" sz="1800" b="0" noProof="0" dirty="0">
                <a:solidFill>
                  <a:srgbClr val="D4D4D4"/>
                </a:solidFill>
                <a:effectLst/>
                <a:latin typeface="Cascadia Code PL" panose="020B0609020000020004" pitchFamily="49" charset="0"/>
                <a:cs typeface="Cascadia Code PL" panose="020B0609020000020004" pitchFamily="49" charset="0"/>
              </a:rPr>
              <a:t> =&gt;</a:t>
            </a:r>
          </a:p>
          <a:p>
            <a:r>
              <a:rPr lang="en-US" sz="1800" b="0" noProof="0" dirty="0">
                <a:solidFill>
                  <a:srgbClr val="D4D4D4"/>
                </a:solidFill>
                <a:effectLst/>
                <a:latin typeface="Cascadia Code PL" panose="020B0609020000020004" pitchFamily="49" charset="0"/>
                <a:cs typeface="Cascadia Code PL" panose="020B0609020000020004" pitchFamily="49" charset="0"/>
              </a:rPr>
              <a:t>{</a:t>
            </a:r>
          </a:p>
          <a:p>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err="1">
                <a:solidFill>
                  <a:srgbClr val="9CDCFE"/>
                </a:solidFill>
                <a:effectLst/>
                <a:latin typeface="Cascadia Code PL" panose="020B0609020000020004" pitchFamily="49" charset="0"/>
                <a:cs typeface="Cascadia Code PL" panose="020B0609020000020004" pitchFamily="49" charset="0"/>
              </a:rPr>
              <a:t>c</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DCDCAA"/>
                </a:solidFill>
                <a:effectLst/>
                <a:latin typeface="Cascadia Code PL" panose="020B0609020000020004" pitchFamily="49" charset="0"/>
                <a:cs typeface="Cascadia Code PL" panose="020B0609020000020004" pitchFamily="49" charset="0"/>
              </a:rPr>
              <a:t>SwaggerEndpoint</a:t>
            </a:r>
            <a:r>
              <a:rPr lang="en-US" sz="1800" b="0" noProof="0" dirty="0">
                <a:solidFill>
                  <a:srgbClr val="D4D4D4"/>
                </a:solidFill>
                <a:effectLst/>
                <a:latin typeface="Cascadia Code PL" panose="020B0609020000020004" pitchFamily="49" charset="0"/>
                <a:cs typeface="Cascadia Code PL" panose="020B0609020000020004" pitchFamily="49" charset="0"/>
              </a:rPr>
              <a:t>(</a:t>
            </a:r>
            <a:r>
              <a:rPr lang="en-US" sz="1800" b="0" noProof="0" dirty="0">
                <a:solidFill>
                  <a:srgbClr val="CE9178"/>
                </a:solidFill>
                <a:effectLst/>
                <a:latin typeface="Cascadia Code PL" panose="020B0609020000020004" pitchFamily="49" charset="0"/>
                <a:cs typeface="Cascadia Code PL" panose="020B0609020000020004" pitchFamily="49" charset="0"/>
              </a:rPr>
              <a:t>"/swagger/v1/</a:t>
            </a:r>
            <a:r>
              <a:rPr lang="en-US" sz="1800" b="0" noProof="0" dirty="0" err="1">
                <a:solidFill>
                  <a:srgbClr val="CE9178"/>
                </a:solidFill>
                <a:effectLst/>
                <a:latin typeface="Cascadia Code PL" panose="020B0609020000020004" pitchFamily="49" charset="0"/>
                <a:cs typeface="Cascadia Code PL" panose="020B0609020000020004" pitchFamily="49" charset="0"/>
              </a:rPr>
              <a:t>swagger.json</a:t>
            </a:r>
            <a:r>
              <a:rPr lang="en-US" sz="1800" b="0" noProof="0" dirty="0">
                <a:solidFill>
                  <a:srgbClr val="CE9178"/>
                </a:solidFill>
                <a:effectLst/>
                <a:latin typeface="Cascadia Code PL" panose="020B0609020000020004" pitchFamily="49" charset="0"/>
                <a:cs typeface="Cascadia Code PL" panose="020B0609020000020004" pitchFamily="49" charset="0"/>
              </a:rPr>
              <a:t>"</a:t>
            </a:r>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a:solidFill>
                  <a:srgbClr val="CE9178"/>
                </a:solidFill>
                <a:effectLst/>
                <a:latin typeface="Cascadia Code PL" panose="020B0609020000020004" pitchFamily="49" charset="0"/>
                <a:cs typeface="Cascadia Code PL" panose="020B0609020000020004" pitchFamily="49" charset="0"/>
              </a:rPr>
              <a:t>"My API V1"</a:t>
            </a:r>
            <a:r>
              <a:rPr lang="en-US" sz="1800" b="0" noProof="0" dirty="0">
                <a:solidFill>
                  <a:srgbClr val="D4D4D4"/>
                </a:solidFill>
                <a:effectLst/>
                <a:latin typeface="Cascadia Code PL" panose="020B0609020000020004" pitchFamily="49" charset="0"/>
                <a:cs typeface="Cascadia Code PL" panose="020B0609020000020004" pitchFamily="49" charset="0"/>
              </a:rPr>
              <a:t>);</a:t>
            </a:r>
          </a:p>
          <a:p>
            <a:r>
              <a:rPr lang="en-US" sz="1800" b="0" noProof="0" dirty="0">
                <a:solidFill>
                  <a:srgbClr val="D4D4D4"/>
                </a:solidFill>
                <a:effectLst/>
                <a:latin typeface="Cascadia Code PL" panose="020B0609020000020004" pitchFamily="49" charset="0"/>
                <a:cs typeface="Cascadia Code PL" panose="020B0609020000020004" pitchFamily="49" charset="0"/>
              </a:rPr>
              <a:t>    </a:t>
            </a:r>
            <a:r>
              <a:rPr lang="en-US" sz="1800" b="0" noProof="0" dirty="0" err="1">
                <a:solidFill>
                  <a:srgbClr val="9CDCFE"/>
                </a:solidFill>
                <a:effectLst/>
                <a:latin typeface="Cascadia Code PL" panose="020B0609020000020004" pitchFamily="49" charset="0"/>
                <a:cs typeface="Cascadia Code PL" panose="020B0609020000020004" pitchFamily="49" charset="0"/>
              </a:rPr>
              <a:t>c</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9CDCFE"/>
                </a:solidFill>
                <a:effectLst/>
                <a:latin typeface="Cascadia Code PL" panose="020B0609020000020004" pitchFamily="49" charset="0"/>
                <a:cs typeface="Cascadia Code PL" panose="020B0609020000020004" pitchFamily="49" charset="0"/>
              </a:rPr>
              <a:t>RoutePrefix</a:t>
            </a:r>
            <a:r>
              <a:rPr lang="en-US" sz="1800" b="0" noProof="0" dirty="0">
                <a:solidFill>
                  <a:srgbClr val="D4D4D4"/>
                </a:solidFill>
                <a:effectLst/>
                <a:latin typeface="Cascadia Code PL" panose="020B0609020000020004" pitchFamily="49" charset="0"/>
                <a:cs typeface="Cascadia Code PL" panose="020B0609020000020004" pitchFamily="49" charset="0"/>
              </a:rPr>
              <a:t> = </a:t>
            </a:r>
            <a:r>
              <a:rPr lang="en-US" sz="1800" b="0" noProof="0" dirty="0" err="1">
                <a:solidFill>
                  <a:srgbClr val="9CDCFE"/>
                </a:solidFill>
                <a:effectLst/>
                <a:latin typeface="Cascadia Code PL" panose="020B0609020000020004" pitchFamily="49" charset="0"/>
                <a:cs typeface="Cascadia Code PL" panose="020B0609020000020004" pitchFamily="49" charset="0"/>
              </a:rPr>
              <a:t>string</a:t>
            </a:r>
            <a:r>
              <a:rPr lang="en-US" sz="1800" b="0" noProof="0" dirty="0" err="1">
                <a:solidFill>
                  <a:srgbClr val="D4D4D4"/>
                </a:solidFill>
                <a:effectLst/>
                <a:latin typeface="Cascadia Code PL" panose="020B0609020000020004" pitchFamily="49" charset="0"/>
                <a:cs typeface="Cascadia Code PL" panose="020B0609020000020004" pitchFamily="49" charset="0"/>
              </a:rPr>
              <a:t>.</a:t>
            </a:r>
            <a:r>
              <a:rPr lang="en-US" sz="1800" b="0" noProof="0" dirty="0" err="1">
                <a:solidFill>
                  <a:srgbClr val="9CDCFE"/>
                </a:solidFill>
                <a:effectLst/>
                <a:latin typeface="Cascadia Code PL" panose="020B0609020000020004" pitchFamily="49" charset="0"/>
                <a:cs typeface="Cascadia Code PL" panose="020B0609020000020004" pitchFamily="49" charset="0"/>
              </a:rPr>
              <a:t>Empty</a:t>
            </a:r>
            <a:r>
              <a:rPr lang="en-US" sz="1800" b="0" noProof="0" dirty="0">
                <a:solidFill>
                  <a:srgbClr val="D4D4D4"/>
                </a:solidFill>
                <a:effectLst/>
                <a:latin typeface="Cascadia Code PL" panose="020B0609020000020004" pitchFamily="49" charset="0"/>
                <a:cs typeface="Cascadia Code PL" panose="020B0609020000020004" pitchFamily="49" charset="0"/>
              </a:rPr>
              <a:t>;</a:t>
            </a:r>
          </a:p>
          <a:p>
            <a:r>
              <a:rPr lang="en-US" sz="1800" b="0" noProof="0" dirty="0">
                <a:solidFill>
                  <a:srgbClr val="D4D4D4"/>
                </a:solidFill>
                <a:effectLst/>
                <a:latin typeface="Cascadia Code PL" panose="020B0609020000020004" pitchFamily="49" charset="0"/>
                <a:cs typeface="Cascadia Code PL" panose="020B0609020000020004" pitchFamily="49" charset="0"/>
              </a:rPr>
              <a:t>});</a:t>
            </a:r>
          </a:p>
        </p:txBody>
      </p:sp>
    </p:spTree>
    <p:extLst>
      <p:ext uri="{BB962C8B-B14F-4D97-AF65-F5344CB8AC3E}">
        <p14:creationId xmlns:p14="http://schemas.microsoft.com/office/powerpoint/2010/main" val="17172466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4CDD-F28E-4DC5-8ACD-120919865C6C}"/>
              </a:ext>
            </a:extLst>
          </p:cNvPr>
          <p:cNvSpPr>
            <a:spLocks noGrp="1"/>
          </p:cNvSpPr>
          <p:nvPr>
            <p:ph type="title"/>
          </p:nvPr>
        </p:nvSpPr>
        <p:spPr/>
        <p:txBody>
          <a:bodyPr/>
          <a:lstStyle/>
          <a:p>
            <a:r>
              <a:rPr lang="en-US" noProof="0" dirty="0"/>
              <a:t>Support HTTPS </a:t>
            </a:r>
            <a:r>
              <a:rPr lang="en-US" i="1" noProof="0" dirty="0"/>
              <a:t>only</a:t>
            </a:r>
            <a:endParaRPr lang="en-US" noProof="0" dirty="0"/>
          </a:p>
        </p:txBody>
      </p:sp>
      <p:sp>
        <p:nvSpPr>
          <p:cNvPr id="3" name="Text Placeholder 2">
            <a:extLst>
              <a:ext uri="{FF2B5EF4-FFF2-40B4-BE49-F238E27FC236}">
                <a16:creationId xmlns:a16="http://schemas.microsoft.com/office/drawing/2014/main" id="{C2D5E3DA-283B-4FF6-AE04-6896AF4FB8D4}"/>
              </a:ext>
            </a:extLst>
          </p:cNvPr>
          <p:cNvSpPr>
            <a:spLocks noGrp="1"/>
          </p:cNvSpPr>
          <p:nvPr>
            <p:ph type="body" sz="quarter" idx="10"/>
          </p:nvPr>
        </p:nvSpPr>
        <p:spPr>
          <a:xfrm>
            <a:off x="586390" y="1434370"/>
            <a:ext cx="11018520" cy="1465016"/>
          </a:xfrm>
        </p:spPr>
        <p:txBody>
          <a:bodyPr/>
          <a:lstStyle/>
          <a:p>
            <a:r>
              <a:rPr lang="en-US" noProof="0" dirty="0">
                <a:latin typeface="Cascadia Code" panose="020B0609020000020004" pitchFamily="49" charset="0"/>
                <a:ea typeface="Cascadia Code" panose="020B0609020000020004" pitchFamily="49" charset="0"/>
                <a:cs typeface="Cascadia Code" panose="020B0609020000020004" pitchFamily="49" charset="0"/>
              </a:rPr>
              <a:t>dotnet dev-certs https --trust</a:t>
            </a:r>
          </a:p>
          <a:p>
            <a:endParaRPr lang="en-US" noProof="0" dirty="0">
              <a:latin typeface="Cascadia Code" panose="020B0609020000020004" pitchFamily="49" charset="0"/>
              <a:ea typeface="Cascadia Code" panose="020B0609020000020004" pitchFamily="49" charset="0"/>
              <a:cs typeface="Cascadia Code" panose="020B0609020000020004" pitchFamily="49" charset="0"/>
            </a:endParaRPr>
          </a:p>
          <a:p>
            <a:r>
              <a:rPr lang="en-US" noProof="0" dirty="0" err="1">
                <a:latin typeface="Cascadia Code" panose="020B0609020000020004" pitchFamily="49" charset="0"/>
                <a:ea typeface="Cascadia Code" panose="020B0609020000020004" pitchFamily="49" charset="0"/>
                <a:cs typeface="Cascadia Code" panose="020B0609020000020004" pitchFamily="49" charset="0"/>
              </a:rPr>
              <a:t>app.UseHttpsRedirection</a:t>
            </a:r>
            <a:r>
              <a:rPr lang="en-US" noProof="0" dirty="0">
                <a:latin typeface="Cascadia Code" panose="020B0609020000020004" pitchFamily="49" charset="0"/>
                <a:ea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5279148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BA950-9493-4E46-AEE8-298E13FD15F3}"/>
              </a:ext>
            </a:extLst>
          </p:cNvPr>
          <p:cNvSpPr>
            <a:spLocks noGrp="1"/>
          </p:cNvSpPr>
          <p:nvPr>
            <p:ph type="title"/>
          </p:nvPr>
        </p:nvSpPr>
        <p:spPr/>
        <p:txBody>
          <a:bodyPr/>
          <a:lstStyle/>
          <a:p>
            <a:r>
              <a:rPr lang="en-US" noProof="0" dirty="0"/>
              <a:t>Standardize on lowercase </a:t>
            </a:r>
            <a:r>
              <a:rPr lang="en-US" noProof="0" dirty="0" err="1"/>
              <a:t>urls</a:t>
            </a:r>
            <a:endParaRPr lang="en-US" noProof="0" dirty="0"/>
          </a:p>
        </p:txBody>
      </p:sp>
      <p:sp>
        <p:nvSpPr>
          <p:cNvPr id="3" name="Text Placeholder 2">
            <a:extLst>
              <a:ext uri="{FF2B5EF4-FFF2-40B4-BE49-F238E27FC236}">
                <a16:creationId xmlns:a16="http://schemas.microsoft.com/office/drawing/2014/main" id="{9C7BB376-FD3D-4653-802F-9CF769DF494F}"/>
              </a:ext>
            </a:extLst>
          </p:cNvPr>
          <p:cNvSpPr>
            <a:spLocks noGrp="1"/>
          </p:cNvSpPr>
          <p:nvPr>
            <p:ph type="body" sz="quarter" idx="10"/>
          </p:nvPr>
        </p:nvSpPr>
        <p:spPr>
          <a:xfrm>
            <a:off x="586390" y="1434370"/>
            <a:ext cx="11018520" cy="369332"/>
          </a:xfrm>
        </p:spPr>
        <p:txBody>
          <a:bodyPr/>
          <a:lstStyle/>
          <a:p>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services.AddRouting</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(options =&gt; </a:t>
            </a:r>
            <a:r>
              <a:rPr lang="en-US" sz="2400" noProof="0" dirty="0" err="1">
                <a:latin typeface="Cascadia Code" panose="020B0609020000020004" pitchFamily="49" charset="0"/>
                <a:ea typeface="Cascadia Code" panose="020B0609020000020004" pitchFamily="49" charset="0"/>
                <a:cs typeface="Cascadia Code" panose="020B0609020000020004" pitchFamily="49" charset="0"/>
              </a:rPr>
              <a:t>options.LowercaseUrls</a:t>
            </a:r>
            <a:r>
              <a:rPr lang="en-US" sz="2400" noProof="0" dirty="0">
                <a:latin typeface="Cascadia Code" panose="020B0609020000020004" pitchFamily="49" charset="0"/>
                <a:ea typeface="Cascadia Code" panose="020B0609020000020004" pitchFamily="49" charset="0"/>
                <a:cs typeface="Cascadia Code" panose="020B0609020000020004" pitchFamily="49" charset="0"/>
              </a:rPr>
              <a:t> = true);</a:t>
            </a:r>
          </a:p>
        </p:txBody>
      </p:sp>
    </p:spTree>
    <p:extLst>
      <p:ext uri="{BB962C8B-B14F-4D97-AF65-F5344CB8AC3E}">
        <p14:creationId xmlns:p14="http://schemas.microsoft.com/office/powerpoint/2010/main" val="15973600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F6D1-0F0B-4FA1-8637-E942CB8DF76D}"/>
              </a:ext>
            </a:extLst>
          </p:cNvPr>
          <p:cNvSpPr>
            <a:spLocks noGrp="1"/>
          </p:cNvSpPr>
          <p:nvPr>
            <p:ph type="title"/>
          </p:nvPr>
        </p:nvSpPr>
        <p:spPr/>
        <p:txBody>
          <a:bodyPr/>
          <a:lstStyle/>
          <a:p>
            <a:r>
              <a:rPr lang="en-US" noProof="0" dirty="0"/>
              <a:t>Secure your Web API</a:t>
            </a:r>
          </a:p>
        </p:txBody>
      </p:sp>
      <p:sp>
        <p:nvSpPr>
          <p:cNvPr id="3" name="Text Placeholder 2">
            <a:extLst>
              <a:ext uri="{FF2B5EF4-FFF2-40B4-BE49-F238E27FC236}">
                <a16:creationId xmlns:a16="http://schemas.microsoft.com/office/drawing/2014/main" id="{60A2BDAF-D7A7-4D2D-A949-E17E505F4BFE}"/>
              </a:ext>
            </a:extLst>
          </p:cNvPr>
          <p:cNvSpPr>
            <a:spLocks noGrp="1"/>
          </p:cNvSpPr>
          <p:nvPr>
            <p:ph type="body" sz="quarter" idx="10"/>
          </p:nvPr>
        </p:nvSpPr>
        <p:spPr>
          <a:xfrm>
            <a:off x="586390" y="1434370"/>
            <a:ext cx="11018520" cy="1465016"/>
          </a:xfrm>
        </p:spPr>
        <p:txBody>
          <a:bodyPr/>
          <a:lstStyle/>
          <a:p>
            <a:r>
              <a:rPr lang="en-US" noProof="0" dirty="0"/>
              <a:t>Azure AD (later)</a:t>
            </a:r>
          </a:p>
          <a:p>
            <a:r>
              <a:rPr lang="en-US" noProof="0" dirty="0"/>
              <a:t>Azure AD B2C</a:t>
            </a:r>
          </a:p>
          <a:p>
            <a:r>
              <a:rPr lang="en-US" noProof="0" dirty="0"/>
              <a:t>3rd party</a:t>
            </a:r>
          </a:p>
        </p:txBody>
      </p:sp>
      <p:sp>
        <p:nvSpPr>
          <p:cNvPr id="6" name="Rectangle: Rounded Corners 5">
            <a:extLst>
              <a:ext uri="{FF2B5EF4-FFF2-40B4-BE49-F238E27FC236}">
                <a16:creationId xmlns:a16="http://schemas.microsoft.com/office/drawing/2014/main" id="{B292E731-DA6E-4C15-A6AE-BE40C8311ED4}"/>
              </a:ext>
            </a:extLst>
          </p:cNvPr>
          <p:cNvSpPr/>
          <p:nvPr/>
        </p:nvSpPr>
        <p:spPr bwMode="auto">
          <a:xfrm>
            <a:off x="1734820" y="2550160"/>
            <a:ext cx="8722360" cy="1757680"/>
          </a:xfrm>
          <a:prstGeom prst="round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a-DK" sz="3600" dirty="0">
                <a:gradFill>
                  <a:gsLst>
                    <a:gs pos="0">
                      <a:srgbClr val="FFFFFF"/>
                    </a:gs>
                    <a:gs pos="100000">
                      <a:srgbClr val="FFFFFF"/>
                    </a:gs>
                  </a:gsLst>
                  <a:lin ang="5400000" scaled="0"/>
                </a:gradFill>
                <a:ea typeface="Segoe UI" pitchFamily="34" charset="0"/>
                <a:cs typeface="Segoe UI" pitchFamily="34" charset="0"/>
              </a:rPr>
              <a:t>Do not write your own security layer!!!</a:t>
            </a:r>
            <a:endParaRPr lang="LID4096" sz="36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35562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B75C9-3EDA-4CB8-B057-29CA20D20A96}"/>
              </a:ext>
            </a:extLst>
          </p:cNvPr>
          <p:cNvPicPr>
            <a:picLocks noChangeAspect="1"/>
          </p:cNvPicPr>
          <p:nvPr/>
        </p:nvPicPr>
        <p:blipFill>
          <a:blip r:embed="rId2">
            <a:extLst>
              <a:ext uri="{837473B0-CC2E-450A-ABE3-18F120FF3D39}">
                <a1611:picAttrSrcUrl xmlns:a1611="http://schemas.microsoft.com/office/drawing/2016/11/main" r:id="rId3"/>
              </a:ext>
            </a:extLst>
          </a:blip>
          <a:srcRect t="7541" b="7541"/>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a:xfrm>
            <a:off x="0" y="3657600"/>
            <a:ext cx="12192000" cy="3200400"/>
          </a:xfrm>
        </p:spPr>
        <p:txBody>
          <a:bodyPr wrap="square" anchor="b">
            <a:normAutofit/>
          </a:bodyPr>
          <a:lstStyle/>
          <a:p>
            <a:r>
              <a:rPr lang="en-US" noProof="0" dirty="0"/>
              <a:t>Testing ASP.NET Core</a:t>
            </a:r>
          </a:p>
        </p:txBody>
      </p:sp>
      <p:sp>
        <p:nvSpPr>
          <p:cNvPr id="3" name="TextBox 2">
            <a:extLst>
              <a:ext uri="{FF2B5EF4-FFF2-40B4-BE49-F238E27FC236}">
                <a16:creationId xmlns:a16="http://schemas.microsoft.com/office/drawing/2014/main" id="{8AA9F352-7216-4598-965D-64F849AE012B}"/>
              </a:ext>
            </a:extLst>
          </p:cNvPr>
          <p:cNvSpPr txBox="1"/>
          <p:nvPr/>
        </p:nvSpPr>
        <p:spPr>
          <a:xfrm>
            <a:off x="20" y="6858000"/>
            <a:ext cx="12191980" cy="138499"/>
          </a:xfrm>
          <a:prstGeom prst="rect">
            <a:avLst/>
          </a:prstGeom>
          <a:noFill/>
        </p:spPr>
        <p:txBody>
          <a:bodyPr wrap="square" lIns="0" tIns="0" rIns="0" bIns="0" rtlCol="0">
            <a:spAutoFit/>
          </a:bodyPr>
          <a:lstStyle/>
          <a:p>
            <a:r>
              <a:rPr lang="en-US" sz="900">
                <a:hlinkClick r:id="rId3" tooltip="https://commons.wikimedia.org/wiki/File:CSIRO_ScienceImage_2819_Preparing_samples_of_soy_sauce_for_testing.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55236752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BBAC4-992E-47B7-B636-1BD5F7A9732E}"/>
              </a:ext>
            </a:extLst>
          </p:cNvPr>
          <p:cNvPicPr>
            <a:picLocks noChangeAspect="1"/>
          </p:cNvPicPr>
          <p:nvPr/>
        </p:nvPicPr>
        <p:blipFill>
          <a:blip r:embed="rId2">
            <a:extLst>
              <a:ext uri="{837473B0-CC2E-450A-ABE3-18F120FF3D39}">
                <a1611:picAttrSrcUrl xmlns:a1611="http://schemas.microsoft.com/office/drawing/2016/11/main" r:id="rId3"/>
              </a:ext>
            </a:extLst>
          </a:blip>
          <a:srcRect t="7812" b="7812"/>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a:xfrm>
            <a:off x="0" y="3657600"/>
            <a:ext cx="12192000" cy="3200400"/>
          </a:xfrm>
        </p:spPr>
        <p:txBody>
          <a:bodyPr wrap="square" anchor="b">
            <a:normAutofit/>
          </a:bodyPr>
          <a:lstStyle/>
          <a:p>
            <a:r>
              <a:rPr lang="en-US" noProof="0" dirty="0"/>
              <a:t>Stub </a:t>
            </a:r>
            <a:r>
              <a:rPr lang="en-US" noProof="0" dirty="0">
                <a:sym typeface="Wingdings" panose="05000000000000000000" pitchFamily="2" charset="2"/>
              </a:rPr>
              <a:t></a:t>
            </a:r>
            <a:r>
              <a:rPr lang="en-US" noProof="0" dirty="0"/>
              <a:t> Mock </a:t>
            </a:r>
            <a:r>
              <a:rPr lang="en-US" noProof="0" dirty="0">
                <a:sym typeface="Wingdings" panose="05000000000000000000" pitchFamily="2" charset="2"/>
              </a:rPr>
              <a:t> Fake</a:t>
            </a:r>
            <a:endParaRPr lang="en-US" noProof="0" dirty="0"/>
          </a:p>
        </p:txBody>
      </p:sp>
      <p:sp>
        <p:nvSpPr>
          <p:cNvPr id="3" name="TextBox 2">
            <a:extLst>
              <a:ext uri="{FF2B5EF4-FFF2-40B4-BE49-F238E27FC236}">
                <a16:creationId xmlns:a16="http://schemas.microsoft.com/office/drawing/2014/main" id="{B96673D5-20F9-4650-BEAA-1A5B72843227}"/>
              </a:ext>
            </a:extLst>
          </p:cNvPr>
          <p:cNvSpPr txBox="1"/>
          <p:nvPr/>
        </p:nvSpPr>
        <p:spPr>
          <a:xfrm>
            <a:off x="20" y="6858000"/>
            <a:ext cx="12191980" cy="138499"/>
          </a:xfrm>
          <a:prstGeom prst="rect">
            <a:avLst/>
          </a:prstGeom>
          <a:noFill/>
        </p:spPr>
        <p:txBody>
          <a:bodyPr wrap="square" lIns="0" tIns="0" rIns="0" bIns="0" rtlCol="0">
            <a:spAutoFit/>
          </a:bodyPr>
          <a:lstStyle/>
          <a:p>
            <a:r>
              <a:rPr lang="en-US" sz="900">
                <a:hlinkClick r:id="rId3" tooltip="https://calvaryga.com/are-you-faking-it/"/>
              </a:rPr>
              <a:t>This Photo</a:t>
            </a:r>
            <a:r>
              <a:rPr lang="en-US" sz="900"/>
              <a:t> by Unknown Author is licensed under </a:t>
            </a:r>
            <a:r>
              <a:rPr lang="en-US" sz="900">
                <a:hlinkClick r:id="rId4" tooltip="https://creativecommons.org/licenses/by-nc-sa/3.0/"/>
              </a:rPr>
              <a:t>CC BY-SA-NC</a:t>
            </a:r>
            <a:endParaRPr lang="en-US" sz="900"/>
          </a:p>
        </p:txBody>
      </p:sp>
    </p:spTree>
    <p:extLst>
      <p:ext uri="{BB962C8B-B14F-4D97-AF65-F5344CB8AC3E}">
        <p14:creationId xmlns:p14="http://schemas.microsoft.com/office/powerpoint/2010/main" val="2396383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51E7C7-9E86-47C7-BA14-FE839180D440}"/>
              </a:ext>
            </a:extLst>
          </p:cNvPr>
          <p:cNvSpPr>
            <a:spLocks noGrp="1"/>
          </p:cNvSpPr>
          <p:nvPr>
            <p:ph type="title"/>
          </p:nvPr>
        </p:nvSpPr>
        <p:spPr/>
        <p:txBody>
          <a:bodyPr/>
          <a:lstStyle/>
          <a:p>
            <a:r>
              <a:rPr lang="en-US" dirty="0">
                <a:solidFill>
                  <a:schemeClr val="bg1"/>
                </a:solidFill>
              </a:rPr>
              <a:t>Stubs</a:t>
            </a:r>
            <a:endParaRPr lang="LID4096" dirty="0">
              <a:solidFill>
                <a:schemeClr val="bg1"/>
              </a:solidFill>
            </a:endParaRPr>
          </a:p>
        </p:txBody>
      </p:sp>
      <p:sp>
        <p:nvSpPr>
          <p:cNvPr id="5" name="Text Placeholder 4">
            <a:extLst>
              <a:ext uri="{FF2B5EF4-FFF2-40B4-BE49-F238E27FC236}">
                <a16:creationId xmlns:a16="http://schemas.microsoft.com/office/drawing/2014/main" id="{F5AEBA64-080D-4B91-92B8-4890454829B2}"/>
              </a:ext>
            </a:extLst>
          </p:cNvPr>
          <p:cNvSpPr>
            <a:spLocks noGrp="1"/>
          </p:cNvSpPr>
          <p:nvPr>
            <p:ph type="body" sz="quarter" idx="10"/>
          </p:nvPr>
        </p:nvSpPr>
        <p:spPr>
          <a:xfrm>
            <a:off x="588263" y="1436688"/>
            <a:ext cx="11018520" cy="3262432"/>
          </a:xfrm>
        </p:spPr>
        <p:txBody>
          <a:bodyPr/>
          <a:lstStyle/>
          <a:p>
            <a:endParaRPr lang="da-DK" sz="2000" b="0" dirty="0">
              <a:solidFill>
                <a:srgbClr val="569CD6"/>
              </a:solidFill>
              <a:effectLst/>
              <a:latin typeface=" Cascadia Code PL"/>
            </a:endParaRPr>
          </a:p>
          <a:p>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class</a:t>
            </a:r>
            <a:r>
              <a:rPr lang="da-DK" sz="2000" b="0" dirty="0">
                <a:solidFill>
                  <a:srgbClr val="D4D4D4"/>
                </a:solidFill>
                <a:effectLst/>
                <a:latin typeface=" Cascadia Code PL"/>
              </a:rPr>
              <a:t> </a:t>
            </a:r>
            <a:r>
              <a:rPr lang="da-DK" sz="2000" b="0" dirty="0">
                <a:solidFill>
                  <a:srgbClr val="4EC9B0"/>
                </a:solidFill>
                <a:effectLst/>
                <a:latin typeface=" Cascadia Code PL"/>
              </a:rPr>
              <a:t>FooServiceFalseStub</a:t>
            </a:r>
            <a:r>
              <a:rPr lang="da-DK" sz="2000" b="0" dirty="0">
                <a:solidFill>
                  <a:srgbClr val="D4D4D4"/>
                </a:solidFill>
                <a:effectLst/>
                <a:latin typeface=" Cascadia Code PL"/>
              </a:rPr>
              <a:t> : </a:t>
            </a:r>
            <a:r>
              <a:rPr lang="da-DK" sz="2000" b="0" dirty="0">
                <a:solidFill>
                  <a:srgbClr val="B8D7A3"/>
                </a:solidFill>
                <a:effectLst/>
                <a:latin typeface=" Cascadia Code PL"/>
              </a:rPr>
              <a:t>IFooService</a:t>
            </a:r>
            <a:endParaRPr lang="da-DK" sz="2000" b="0" dirty="0">
              <a:solidFill>
                <a:srgbClr val="D4D4D4"/>
              </a:solidFill>
              <a:effectLst/>
              <a:latin typeface=" Cascadia Code PL"/>
            </a:endParaRPr>
          </a:p>
          <a:p>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bool</a:t>
            </a:r>
            <a:r>
              <a:rPr lang="da-DK" sz="2000" b="0" dirty="0">
                <a:solidFill>
                  <a:srgbClr val="D4D4D4"/>
                </a:solidFill>
                <a:effectLst/>
                <a:latin typeface=" Cascadia Code PL"/>
              </a:rPr>
              <a:t> </a:t>
            </a:r>
            <a:r>
              <a:rPr lang="da-DK" sz="2000" b="0" dirty="0">
                <a:solidFill>
                  <a:srgbClr val="DCDCAA"/>
                </a:solidFill>
                <a:effectLst/>
                <a:latin typeface=" Cascadia Code PL"/>
              </a:rPr>
              <a:t>Bar</a:t>
            </a:r>
            <a:r>
              <a:rPr lang="da-DK" sz="2000" b="0" dirty="0">
                <a:solidFill>
                  <a:srgbClr val="D4D4D4"/>
                </a:solidFill>
                <a:effectLst/>
                <a:latin typeface=" Cascadia Code PL"/>
              </a:rPr>
              <a:t>(</a:t>
            </a:r>
            <a:r>
              <a:rPr lang="da-DK" sz="2000" b="0" dirty="0">
                <a:solidFill>
                  <a:srgbClr val="4EC9B0"/>
                </a:solidFill>
                <a:effectLst/>
                <a:latin typeface=" Cascadia Code PL"/>
              </a:rPr>
              <a:t>Foo</a:t>
            </a:r>
            <a:r>
              <a:rPr lang="da-DK" sz="2000" dirty="0">
                <a:solidFill>
                  <a:srgbClr val="D4D4D4"/>
                </a:solidFill>
                <a:latin typeface=" Cascadia Code PL"/>
              </a:rPr>
              <a:t> </a:t>
            </a:r>
            <a:r>
              <a:rPr lang="da-DK" sz="2000" dirty="0">
                <a:solidFill>
                  <a:srgbClr val="9CDCFE"/>
                </a:solidFill>
                <a:latin typeface=" Cascadia Code PL"/>
              </a:rPr>
              <a:t>foo</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        </a:t>
            </a:r>
            <a:r>
              <a:rPr lang="da-DK" sz="2000" b="0" dirty="0">
                <a:solidFill>
                  <a:srgbClr val="C586C0"/>
                </a:solidFill>
                <a:effectLst/>
                <a:latin typeface=" Cascadia Code PL"/>
              </a:rPr>
              <a:t>return</a:t>
            </a:r>
            <a:r>
              <a:rPr lang="da-DK" sz="2000" b="0" dirty="0">
                <a:solidFill>
                  <a:srgbClr val="D4D4D4"/>
                </a:solidFill>
                <a:effectLst/>
                <a:latin typeface=" Cascadia Code PL"/>
              </a:rPr>
              <a:t> </a:t>
            </a:r>
            <a:r>
              <a:rPr lang="da-DK" sz="2000" b="0" dirty="0">
                <a:solidFill>
                  <a:srgbClr val="569CD6"/>
                </a:solidFill>
                <a:effectLst/>
                <a:latin typeface=" Cascadia Code PL"/>
              </a:rPr>
              <a:t>false</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a:t>
            </a:r>
          </a:p>
          <a:p>
            <a:endParaRPr lang="LID4096" sz="2000" dirty="0"/>
          </a:p>
        </p:txBody>
      </p:sp>
    </p:spTree>
    <p:extLst>
      <p:ext uri="{BB962C8B-B14F-4D97-AF65-F5344CB8AC3E}">
        <p14:creationId xmlns:p14="http://schemas.microsoft.com/office/powerpoint/2010/main" val="10316901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51E7C7-9E86-47C7-BA14-FE839180D440}"/>
              </a:ext>
            </a:extLst>
          </p:cNvPr>
          <p:cNvSpPr>
            <a:spLocks noGrp="1"/>
          </p:cNvSpPr>
          <p:nvPr>
            <p:ph type="title"/>
          </p:nvPr>
        </p:nvSpPr>
        <p:spPr/>
        <p:txBody>
          <a:bodyPr/>
          <a:lstStyle/>
          <a:p>
            <a:r>
              <a:rPr lang="en-US" dirty="0">
                <a:solidFill>
                  <a:schemeClr val="bg1"/>
                </a:solidFill>
              </a:rPr>
              <a:t>Stubs</a:t>
            </a:r>
            <a:endParaRPr lang="LID4096" dirty="0">
              <a:solidFill>
                <a:schemeClr val="bg1"/>
              </a:solidFill>
            </a:endParaRPr>
          </a:p>
        </p:txBody>
      </p:sp>
      <p:sp>
        <p:nvSpPr>
          <p:cNvPr id="5" name="Text Placeholder 4">
            <a:extLst>
              <a:ext uri="{FF2B5EF4-FFF2-40B4-BE49-F238E27FC236}">
                <a16:creationId xmlns:a16="http://schemas.microsoft.com/office/drawing/2014/main" id="{F5AEBA64-080D-4B91-92B8-4890454829B2}"/>
              </a:ext>
            </a:extLst>
          </p:cNvPr>
          <p:cNvSpPr>
            <a:spLocks noGrp="1"/>
          </p:cNvSpPr>
          <p:nvPr>
            <p:ph type="body" sz="quarter" idx="10"/>
          </p:nvPr>
        </p:nvSpPr>
        <p:spPr>
          <a:xfrm>
            <a:off x="588263" y="1436688"/>
            <a:ext cx="11018520" cy="4185761"/>
          </a:xfrm>
        </p:spPr>
        <p:txBody>
          <a:bodyPr/>
          <a:lstStyle/>
          <a:p>
            <a:endParaRPr lang="da-DK" sz="2000" b="0" dirty="0">
              <a:solidFill>
                <a:srgbClr val="D4D4D4"/>
              </a:solidFill>
              <a:effectLst/>
              <a:latin typeface=" Cascadia Code PL"/>
            </a:endParaRPr>
          </a:p>
          <a:p>
            <a:r>
              <a:rPr lang="da-DK" sz="2000" b="0" dirty="0">
                <a:solidFill>
                  <a:srgbClr val="D4D4D4"/>
                </a:solidFill>
                <a:effectLst/>
                <a:latin typeface=" Cascadia Code PL"/>
              </a:rPr>
              <a:t>[</a:t>
            </a:r>
            <a:r>
              <a:rPr lang="da-DK" sz="2000" b="0" dirty="0">
                <a:solidFill>
                  <a:srgbClr val="9CDCFE"/>
                </a:solidFill>
                <a:effectLst/>
                <a:latin typeface=" Cascadia Code PL"/>
              </a:rPr>
              <a:t>Fact</a:t>
            </a:r>
            <a:r>
              <a:rPr lang="da-DK" sz="2000" b="0" dirty="0">
                <a:solidFill>
                  <a:srgbClr val="D4D4D4"/>
                </a:solidFill>
                <a:effectLst/>
                <a:latin typeface=" Cascadia Code PL"/>
              </a:rPr>
              <a:t>]</a:t>
            </a:r>
          </a:p>
          <a:p>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void</a:t>
            </a:r>
            <a:r>
              <a:rPr lang="da-DK" sz="2000" b="0" dirty="0">
                <a:solidFill>
                  <a:srgbClr val="D4D4D4"/>
                </a:solidFill>
                <a:effectLst/>
                <a:latin typeface=" Cascadia Code PL"/>
              </a:rPr>
              <a:t> </a:t>
            </a:r>
            <a:r>
              <a:rPr lang="da-DK" sz="2000" dirty="0">
                <a:solidFill>
                  <a:srgbClr val="DCDCAA"/>
                </a:solidFill>
                <a:latin typeface=" Cascadia Code PL"/>
              </a:rPr>
              <a:t>Exec</a:t>
            </a:r>
            <a:r>
              <a:rPr lang="da-DK" sz="2000" b="0" dirty="0">
                <a:solidFill>
                  <a:srgbClr val="DCDCAA"/>
                </a:solidFill>
                <a:effectLst/>
                <a:latin typeface=" Cascadia Code PL"/>
              </a:rPr>
              <a:t>_when_IFooService_Update_returns_false_returns_false</a:t>
            </a:r>
            <a:r>
              <a:rPr lang="da-DK" sz="2000" b="0" dirty="0">
                <a:solidFill>
                  <a:srgbClr val="D4D4D4"/>
                </a:solidFill>
                <a:effectLst/>
                <a:latin typeface=" Cascadia Code PL"/>
              </a:rPr>
              <a:t>()</a:t>
            </a:r>
          </a:p>
          <a:p>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B8D7A3"/>
                </a:solidFill>
                <a:effectLst/>
                <a:latin typeface=" Cascadia Code PL"/>
              </a:rPr>
              <a:t>IFooService</a:t>
            </a:r>
            <a:r>
              <a:rPr lang="da-DK" sz="2000" b="0" dirty="0">
                <a:solidFill>
                  <a:srgbClr val="D4D4D4"/>
                </a:solidFill>
                <a:effectLst/>
                <a:latin typeface=" Cascadia Code PL"/>
              </a:rPr>
              <a:t> </a:t>
            </a:r>
            <a:r>
              <a:rPr lang="da-DK" sz="2000" b="0" dirty="0">
                <a:solidFill>
                  <a:srgbClr val="9CDCFE"/>
                </a:solidFill>
                <a:effectLst/>
                <a:latin typeface=" Cascadia Code PL"/>
              </a:rPr>
              <a:t>service</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FooServiceTrueStub</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baz</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dirty="0">
                <a:solidFill>
                  <a:srgbClr val="4EC9B0"/>
                </a:solidFill>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service</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result</a:t>
            </a:r>
            <a:r>
              <a:rPr lang="da-DK" sz="2000" b="0" dirty="0">
                <a:solidFill>
                  <a:srgbClr val="D4D4D4"/>
                </a:solidFill>
                <a:effectLst/>
                <a:latin typeface=" Cascadia Code PL"/>
              </a:rPr>
              <a:t> = </a:t>
            </a:r>
            <a:r>
              <a:rPr lang="da-DK" sz="2000" b="0" dirty="0">
                <a:solidFill>
                  <a:srgbClr val="9CDCFE"/>
                </a:solidFill>
                <a:effectLst/>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Exec</a:t>
            </a:r>
            <a:r>
              <a:rPr lang="da-DK" sz="2000" b="0" dirty="0">
                <a:solidFill>
                  <a:srgbClr val="D4D4D4"/>
                </a:solidFill>
                <a:effectLst/>
                <a:latin typeface=" Cascadia Code PL"/>
              </a:rPr>
              <a:t>(</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4EC9B0"/>
                </a:solidFill>
                <a:effectLst/>
                <a:latin typeface=" Cascadia Code PL"/>
              </a:rPr>
              <a:t>Assert</a:t>
            </a:r>
            <a:r>
              <a:rPr lang="da-DK" sz="2000" b="0" dirty="0">
                <a:solidFill>
                  <a:srgbClr val="D4D4D4"/>
                </a:solidFill>
                <a:effectLst/>
                <a:latin typeface=" Cascadia Code PL"/>
              </a:rPr>
              <a:t>.</a:t>
            </a:r>
            <a:r>
              <a:rPr lang="da-DK" sz="2000" b="0" dirty="0">
                <a:solidFill>
                  <a:srgbClr val="9CDCFE"/>
                </a:solidFill>
                <a:effectLst/>
                <a:latin typeface=" Cascadia Code PL"/>
              </a:rPr>
              <a:t>False</a:t>
            </a:r>
            <a:r>
              <a:rPr lang="da-DK" sz="2000" b="0" dirty="0">
                <a:solidFill>
                  <a:srgbClr val="D4D4D4"/>
                </a:solidFill>
                <a:effectLst/>
                <a:latin typeface=" Cascadia Code PL"/>
              </a:rPr>
              <a:t>(</a:t>
            </a:r>
            <a:r>
              <a:rPr lang="da-DK" sz="2000" b="0" dirty="0">
                <a:solidFill>
                  <a:srgbClr val="9CDCFE"/>
                </a:solidFill>
                <a:effectLst/>
                <a:latin typeface=" Cascadia Code PL"/>
              </a:rPr>
              <a:t>result</a:t>
            </a:r>
            <a:r>
              <a:rPr lang="da-DK" sz="2000" b="0" dirty="0">
                <a:solidFill>
                  <a:srgbClr val="D4D4D4"/>
                </a:solidFill>
                <a:effectLst/>
                <a:latin typeface=" Cascadia Code PL"/>
              </a:rPr>
              <a:t>);</a:t>
            </a:r>
          </a:p>
          <a:p>
            <a:r>
              <a:rPr lang="da-DK" sz="2000" b="0" dirty="0">
                <a:solidFill>
                  <a:srgbClr val="D4D4D4"/>
                </a:solidFill>
                <a:effectLst/>
                <a:latin typeface=" Cascadia Code PL"/>
              </a:rPr>
              <a:t>}</a:t>
            </a:r>
          </a:p>
        </p:txBody>
      </p:sp>
    </p:spTree>
    <p:extLst>
      <p:ext uri="{BB962C8B-B14F-4D97-AF65-F5344CB8AC3E}">
        <p14:creationId xmlns:p14="http://schemas.microsoft.com/office/powerpoint/2010/main" val="40746287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XML does not do anything</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p:txBody>
          <a:bodyPr/>
          <a:lstStyle/>
          <a:p>
            <a:r>
              <a:rPr lang="en-US" sz="3600" noProof="0" dirty="0"/>
              <a:t>XML was created to structure, store, and transport information</a:t>
            </a:r>
          </a:p>
        </p:txBody>
      </p:sp>
      <p:sp>
        <p:nvSpPr>
          <p:cNvPr id="5" name="Rectangle 4">
            <a:extLst>
              <a:ext uri="{FF2B5EF4-FFF2-40B4-BE49-F238E27FC236}">
                <a16:creationId xmlns:a16="http://schemas.microsoft.com/office/drawing/2014/main" id="{80153ED9-6CC5-4FC9-B47F-3F3C79FA4BD0}"/>
              </a:ext>
            </a:extLst>
          </p:cNvPr>
          <p:cNvSpPr/>
          <p:nvPr/>
        </p:nvSpPr>
        <p:spPr>
          <a:xfrm>
            <a:off x="1706960" y="3350379"/>
            <a:ext cx="8778081" cy="3108543"/>
          </a:xfrm>
          <a:prstGeom prst="rect">
            <a:avLst/>
          </a:prstGeom>
        </p:spPr>
        <p:txBody>
          <a:bodyPr wrap="square">
            <a:spAutoFit/>
          </a:bodyPr>
          <a:lstStyle/>
          <a:p>
            <a:r>
              <a:rPr lang="en-US" sz="2800" b="0" dirty="0">
                <a:solidFill>
                  <a:srgbClr val="808080"/>
                </a:solidFill>
                <a:effectLst/>
                <a:latin typeface=" Cascadia Code PL"/>
              </a:rPr>
              <a:t>&lt;?</a:t>
            </a:r>
            <a:r>
              <a:rPr lang="en-US" sz="2800" b="0" dirty="0">
                <a:solidFill>
                  <a:srgbClr val="569CD6"/>
                </a:solidFill>
                <a:effectLst/>
                <a:latin typeface=" Cascadia Code PL"/>
              </a:rPr>
              <a:t>xml</a:t>
            </a:r>
            <a:r>
              <a:rPr lang="en-US" sz="2800" b="0" dirty="0">
                <a:solidFill>
                  <a:srgbClr val="9CDCFE"/>
                </a:solidFill>
                <a:effectLst/>
                <a:latin typeface=" Cascadia Code PL"/>
              </a:rPr>
              <a:t> version</a:t>
            </a:r>
            <a:r>
              <a:rPr lang="en-US" sz="2800" b="0" dirty="0">
                <a:solidFill>
                  <a:srgbClr val="D4D4D4"/>
                </a:solidFill>
                <a:effectLst/>
                <a:latin typeface=" Cascadia Code PL"/>
              </a:rPr>
              <a:t>=</a:t>
            </a:r>
            <a:r>
              <a:rPr lang="en-US" sz="2800" b="0" dirty="0">
                <a:solidFill>
                  <a:srgbClr val="CE9178"/>
                </a:solidFill>
                <a:effectLst/>
                <a:latin typeface=" Cascadia Code PL"/>
              </a:rPr>
              <a:t>"1.0"</a:t>
            </a:r>
            <a:r>
              <a:rPr lang="en-US" sz="2800" b="0" dirty="0">
                <a:solidFill>
                  <a:srgbClr val="9CDCFE"/>
                </a:solidFill>
                <a:effectLst/>
                <a:latin typeface=" Cascadia Code PL"/>
              </a:rPr>
              <a:t> encoding</a:t>
            </a:r>
            <a:r>
              <a:rPr lang="en-US" sz="2800" b="0" dirty="0">
                <a:solidFill>
                  <a:srgbClr val="D4D4D4"/>
                </a:solidFill>
                <a:effectLst/>
                <a:latin typeface=" Cascadia Code PL"/>
              </a:rPr>
              <a:t>=</a:t>
            </a:r>
            <a:r>
              <a:rPr lang="en-US" sz="2800" b="0" dirty="0">
                <a:solidFill>
                  <a:srgbClr val="CE9178"/>
                </a:solidFill>
                <a:effectLst/>
                <a:latin typeface=" Cascadia Code PL"/>
              </a:rPr>
              <a:t>"UTF-8"</a:t>
            </a:r>
            <a:r>
              <a:rPr lang="en-US" sz="2800" b="0" dirty="0">
                <a:solidFill>
                  <a:srgbClr val="808080"/>
                </a:solidFill>
                <a:effectLst/>
                <a:latin typeface=" Cascadia Code PL"/>
              </a:rPr>
              <a:t>?&gt;</a:t>
            </a:r>
            <a:r>
              <a:rPr lang="en-US" sz="2800" b="0" dirty="0">
                <a:solidFill>
                  <a:srgbClr val="D4D4D4"/>
                </a:solidFill>
                <a:effectLst/>
                <a:latin typeface=" Cascadia Code PL"/>
              </a:rPr>
              <a:t> </a:t>
            </a:r>
          </a:p>
          <a:p>
            <a:r>
              <a:rPr lang="en-US" sz="2800" b="0" dirty="0">
                <a:solidFill>
                  <a:srgbClr val="808080"/>
                </a:solidFill>
                <a:effectLst/>
                <a:latin typeface=" Cascadia Code PL"/>
              </a:rPr>
              <a:t>&lt;</a:t>
            </a:r>
            <a:r>
              <a:rPr lang="en-US" sz="2800" b="0" dirty="0">
                <a:solidFill>
                  <a:srgbClr val="569CD6"/>
                </a:solidFill>
                <a:effectLst/>
                <a:latin typeface=" Cascadia Code PL"/>
              </a:rPr>
              <a:t>note</a:t>
            </a:r>
            <a:r>
              <a:rPr lang="en-US" sz="2800" b="0" dirty="0">
                <a:solidFill>
                  <a:srgbClr val="D4D4D4"/>
                </a:solidFill>
                <a:effectLst/>
                <a:latin typeface=" Cascadia Code PL"/>
              </a:rPr>
              <a:t> </a:t>
            </a:r>
            <a:r>
              <a:rPr lang="en-US" sz="2800" b="0" dirty="0">
                <a:solidFill>
                  <a:srgbClr val="9CDCFE"/>
                </a:solidFill>
                <a:effectLst/>
                <a:latin typeface=" Cascadia Code PL"/>
              </a:rPr>
              <a:t>id</a:t>
            </a:r>
            <a:r>
              <a:rPr lang="en-US" sz="2800" b="0" dirty="0">
                <a:solidFill>
                  <a:srgbClr val="D4D4D4"/>
                </a:solidFill>
                <a:effectLst/>
                <a:latin typeface=" Cascadia Code PL"/>
              </a:rPr>
              <a:t>=</a:t>
            </a:r>
            <a:r>
              <a:rPr lang="en-US" sz="2800" b="0" dirty="0">
                <a:solidFill>
                  <a:srgbClr val="CE9178"/>
                </a:solidFill>
                <a:effectLst/>
                <a:latin typeface=" Cascadia Code PL"/>
              </a:rPr>
              <a:t>"1"</a:t>
            </a:r>
            <a:r>
              <a:rPr lang="en-US" sz="2800" b="0" dirty="0">
                <a:solidFill>
                  <a:srgbClr val="808080"/>
                </a:solidFill>
                <a:effectLst/>
                <a:latin typeface=" Cascadia Code PL"/>
              </a:rPr>
              <a:t>&gt;</a:t>
            </a:r>
            <a:endParaRPr lang="en-US" sz="2800" b="0" dirty="0">
              <a:solidFill>
                <a:srgbClr val="D4D4D4"/>
              </a:solidFill>
              <a:effectLst/>
              <a:latin typeface=" Cascadia Code PL"/>
            </a:endParaRPr>
          </a:p>
          <a:p>
            <a:r>
              <a:rPr lang="en-US" sz="2800" b="0" dirty="0">
                <a:solidFill>
                  <a:srgbClr val="D4D4D4"/>
                </a:solidFill>
                <a:effectLst/>
                <a:latin typeface=" Cascadia Code PL"/>
              </a:rPr>
              <a:t>  </a:t>
            </a:r>
            <a:r>
              <a:rPr lang="en-US" sz="2800" b="0" dirty="0">
                <a:solidFill>
                  <a:srgbClr val="808080"/>
                </a:solidFill>
                <a:effectLst/>
                <a:latin typeface=" Cascadia Code PL"/>
              </a:rPr>
              <a:t>&lt;</a:t>
            </a:r>
            <a:r>
              <a:rPr lang="en-US" sz="2800" b="0" dirty="0">
                <a:solidFill>
                  <a:srgbClr val="569CD6"/>
                </a:solidFill>
                <a:effectLst/>
                <a:latin typeface=" Cascadia Code PL"/>
              </a:rPr>
              <a:t>to</a:t>
            </a:r>
            <a:r>
              <a:rPr lang="en-US" sz="2800" b="0" dirty="0">
                <a:solidFill>
                  <a:srgbClr val="808080"/>
                </a:solidFill>
                <a:effectLst/>
                <a:latin typeface=" Cascadia Code PL"/>
              </a:rPr>
              <a:t>&gt;</a:t>
            </a:r>
            <a:r>
              <a:rPr lang="en-US" sz="2800" b="0" dirty="0">
                <a:solidFill>
                  <a:srgbClr val="D4D4D4"/>
                </a:solidFill>
                <a:effectLst/>
                <a:latin typeface=" Cascadia Code PL"/>
              </a:rPr>
              <a:t>Kathleen B.</a:t>
            </a:r>
            <a:r>
              <a:rPr lang="en-US" sz="2800" b="0" dirty="0">
                <a:solidFill>
                  <a:srgbClr val="808080"/>
                </a:solidFill>
                <a:effectLst/>
                <a:latin typeface=" Cascadia Code PL"/>
              </a:rPr>
              <a:t>&lt;/</a:t>
            </a:r>
            <a:r>
              <a:rPr lang="en-US" sz="2800" b="0" dirty="0">
                <a:solidFill>
                  <a:srgbClr val="569CD6"/>
                </a:solidFill>
                <a:effectLst/>
                <a:latin typeface=" Cascadia Code PL"/>
              </a:rPr>
              <a:t>to</a:t>
            </a:r>
            <a:r>
              <a:rPr lang="en-US" sz="2800" b="0" dirty="0">
                <a:solidFill>
                  <a:srgbClr val="808080"/>
                </a:solidFill>
                <a:effectLst/>
                <a:latin typeface=" Cascadia Code PL"/>
              </a:rPr>
              <a:t>&gt;</a:t>
            </a:r>
            <a:endParaRPr lang="en-US" sz="2800" b="0" dirty="0">
              <a:solidFill>
                <a:srgbClr val="D4D4D4"/>
              </a:solidFill>
              <a:effectLst/>
              <a:latin typeface=" Cascadia Code PL"/>
            </a:endParaRPr>
          </a:p>
          <a:p>
            <a:r>
              <a:rPr lang="en-US" sz="2800" b="0" dirty="0">
                <a:solidFill>
                  <a:srgbClr val="D4D4D4"/>
                </a:solidFill>
                <a:effectLst/>
                <a:latin typeface=" Cascadia Code PL"/>
              </a:rPr>
              <a:t>  </a:t>
            </a:r>
            <a:r>
              <a:rPr lang="en-US" sz="2800" b="0" dirty="0">
                <a:solidFill>
                  <a:srgbClr val="808080"/>
                </a:solidFill>
                <a:effectLst/>
                <a:latin typeface=" Cascadia Code PL"/>
              </a:rPr>
              <a:t>&lt;</a:t>
            </a:r>
            <a:r>
              <a:rPr lang="en-US" sz="2800" b="0" dirty="0">
                <a:solidFill>
                  <a:srgbClr val="569CD6"/>
                </a:solidFill>
                <a:effectLst/>
                <a:latin typeface=" Cascadia Code PL"/>
              </a:rPr>
              <a:t>from</a:t>
            </a:r>
            <a:r>
              <a:rPr lang="en-US" sz="2800" b="0" dirty="0">
                <a:solidFill>
                  <a:srgbClr val="808080"/>
                </a:solidFill>
                <a:effectLst/>
                <a:latin typeface=" Cascadia Code PL"/>
              </a:rPr>
              <a:t>&gt;</a:t>
            </a:r>
            <a:r>
              <a:rPr lang="en-US" sz="2800" b="0" dirty="0">
                <a:solidFill>
                  <a:srgbClr val="D4D4D4"/>
                </a:solidFill>
                <a:effectLst/>
                <a:latin typeface=" Cascadia Code PL"/>
              </a:rPr>
              <a:t>Tom W.</a:t>
            </a:r>
            <a:r>
              <a:rPr lang="en-US" sz="2800" b="0" dirty="0">
                <a:solidFill>
                  <a:srgbClr val="808080"/>
                </a:solidFill>
                <a:effectLst/>
                <a:latin typeface=" Cascadia Code PL"/>
              </a:rPr>
              <a:t>&lt;/</a:t>
            </a:r>
            <a:r>
              <a:rPr lang="en-US" sz="2800" b="0" dirty="0">
                <a:solidFill>
                  <a:srgbClr val="569CD6"/>
                </a:solidFill>
                <a:effectLst/>
                <a:latin typeface=" Cascadia Code PL"/>
              </a:rPr>
              <a:t>from</a:t>
            </a:r>
            <a:r>
              <a:rPr lang="en-US" sz="2800" b="0" dirty="0">
                <a:solidFill>
                  <a:srgbClr val="808080"/>
                </a:solidFill>
                <a:effectLst/>
                <a:latin typeface=" Cascadia Code PL"/>
              </a:rPr>
              <a:t>&gt;</a:t>
            </a:r>
            <a:endParaRPr lang="en-US" sz="2800" b="0" dirty="0">
              <a:solidFill>
                <a:srgbClr val="D4D4D4"/>
              </a:solidFill>
              <a:effectLst/>
              <a:latin typeface=" Cascadia Code PL"/>
            </a:endParaRPr>
          </a:p>
          <a:p>
            <a:r>
              <a:rPr lang="en-US" sz="2800" b="0" dirty="0">
                <a:solidFill>
                  <a:srgbClr val="D4D4D4"/>
                </a:solidFill>
                <a:effectLst/>
                <a:latin typeface=" Cascadia Code PL"/>
              </a:rPr>
              <a:t>  </a:t>
            </a:r>
            <a:r>
              <a:rPr lang="en-US" sz="2800" b="0" dirty="0">
                <a:solidFill>
                  <a:srgbClr val="808080"/>
                </a:solidFill>
                <a:effectLst/>
                <a:latin typeface=" Cascadia Code PL"/>
              </a:rPr>
              <a:t>&lt;</a:t>
            </a:r>
            <a:r>
              <a:rPr lang="en-US" sz="2800" b="0" dirty="0">
                <a:solidFill>
                  <a:srgbClr val="569CD6"/>
                </a:solidFill>
                <a:effectLst/>
                <a:latin typeface=" Cascadia Code PL"/>
              </a:rPr>
              <a:t>subject</a:t>
            </a:r>
            <a:r>
              <a:rPr lang="en-US" sz="2800" b="0" dirty="0">
                <a:solidFill>
                  <a:srgbClr val="808080"/>
                </a:solidFill>
                <a:effectLst/>
                <a:latin typeface=" Cascadia Code PL"/>
              </a:rPr>
              <a:t>&gt;</a:t>
            </a:r>
            <a:r>
              <a:rPr lang="en-US" sz="2800" b="0" dirty="0">
                <a:solidFill>
                  <a:srgbClr val="D4D4D4"/>
                </a:solidFill>
                <a:effectLst/>
                <a:latin typeface=" Cascadia Code PL"/>
              </a:rPr>
              <a:t>Reminder</a:t>
            </a:r>
            <a:r>
              <a:rPr lang="en-US" sz="2800" b="0" dirty="0">
                <a:solidFill>
                  <a:srgbClr val="808080"/>
                </a:solidFill>
                <a:effectLst/>
                <a:latin typeface=" Cascadia Code PL"/>
              </a:rPr>
              <a:t>&lt;/</a:t>
            </a:r>
            <a:r>
              <a:rPr lang="en-US" sz="2800" b="0" dirty="0">
                <a:solidFill>
                  <a:srgbClr val="569CD6"/>
                </a:solidFill>
                <a:effectLst/>
                <a:latin typeface=" Cascadia Code PL"/>
              </a:rPr>
              <a:t>subject</a:t>
            </a:r>
            <a:r>
              <a:rPr lang="en-US" sz="2800" b="0" dirty="0">
                <a:solidFill>
                  <a:srgbClr val="808080"/>
                </a:solidFill>
                <a:effectLst/>
                <a:latin typeface=" Cascadia Code PL"/>
              </a:rPr>
              <a:t>&gt;</a:t>
            </a:r>
            <a:endParaRPr lang="en-US" sz="2800" b="0" dirty="0">
              <a:solidFill>
                <a:srgbClr val="D4D4D4"/>
              </a:solidFill>
              <a:effectLst/>
              <a:latin typeface=" Cascadia Code PL"/>
            </a:endParaRPr>
          </a:p>
          <a:p>
            <a:r>
              <a:rPr lang="en-US" sz="2800" b="0" dirty="0">
                <a:solidFill>
                  <a:srgbClr val="D4D4D4"/>
                </a:solidFill>
                <a:effectLst/>
                <a:latin typeface=" Cascadia Code PL"/>
              </a:rPr>
              <a:t>  </a:t>
            </a:r>
            <a:r>
              <a:rPr lang="en-US" sz="2800" b="0" dirty="0">
                <a:solidFill>
                  <a:srgbClr val="808080"/>
                </a:solidFill>
                <a:effectLst/>
                <a:latin typeface=" Cascadia Code PL"/>
              </a:rPr>
              <a:t>&lt;</a:t>
            </a:r>
            <a:r>
              <a:rPr lang="en-US" sz="2800" b="0" dirty="0">
                <a:solidFill>
                  <a:srgbClr val="569CD6"/>
                </a:solidFill>
                <a:effectLst/>
                <a:latin typeface=" Cascadia Code PL"/>
              </a:rPr>
              <a:t>body</a:t>
            </a:r>
            <a:r>
              <a:rPr lang="en-US" sz="2800" b="0" dirty="0">
                <a:solidFill>
                  <a:srgbClr val="808080"/>
                </a:solidFill>
                <a:effectLst/>
                <a:latin typeface=" Cascadia Code PL"/>
              </a:rPr>
              <a:t>&gt;</a:t>
            </a:r>
            <a:r>
              <a:rPr lang="en-US" sz="2800" b="0" dirty="0">
                <a:solidFill>
                  <a:srgbClr val="D4D4D4"/>
                </a:solidFill>
                <a:effectLst/>
                <a:latin typeface=" Cascadia Code PL"/>
              </a:rPr>
              <a:t>Don't forget small change!</a:t>
            </a:r>
            <a:r>
              <a:rPr lang="en-US" sz="2800" b="0" dirty="0">
                <a:solidFill>
                  <a:srgbClr val="808080"/>
                </a:solidFill>
                <a:effectLst/>
                <a:latin typeface=" Cascadia Code PL"/>
              </a:rPr>
              <a:t>&lt;/</a:t>
            </a:r>
            <a:r>
              <a:rPr lang="en-US" sz="2800" b="0" dirty="0">
                <a:solidFill>
                  <a:srgbClr val="569CD6"/>
                </a:solidFill>
                <a:effectLst/>
                <a:latin typeface=" Cascadia Code PL"/>
              </a:rPr>
              <a:t>body</a:t>
            </a:r>
            <a:r>
              <a:rPr lang="en-US" sz="2800" b="0" dirty="0">
                <a:solidFill>
                  <a:srgbClr val="808080"/>
                </a:solidFill>
                <a:effectLst/>
                <a:latin typeface=" Cascadia Code PL"/>
              </a:rPr>
              <a:t>&gt;</a:t>
            </a:r>
            <a:endParaRPr lang="en-US" sz="2800" b="0" dirty="0">
              <a:solidFill>
                <a:srgbClr val="D4D4D4"/>
              </a:solidFill>
              <a:effectLst/>
              <a:latin typeface=" Cascadia Code PL"/>
            </a:endParaRPr>
          </a:p>
          <a:p>
            <a:r>
              <a:rPr lang="en-US" sz="2800" b="0" dirty="0">
                <a:solidFill>
                  <a:srgbClr val="808080"/>
                </a:solidFill>
                <a:effectLst/>
                <a:latin typeface=" Cascadia Code PL"/>
              </a:rPr>
              <a:t>&lt;/</a:t>
            </a:r>
            <a:r>
              <a:rPr lang="en-US" sz="2800" b="0" dirty="0">
                <a:solidFill>
                  <a:srgbClr val="569CD6"/>
                </a:solidFill>
                <a:effectLst/>
                <a:latin typeface=" Cascadia Code PL"/>
              </a:rPr>
              <a:t>note</a:t>
            </a:r>
            <a:r>
              <a:rPr lang="en-US" sz="2800" b="0" dirty="0">
                <a:solidFill>
                  <a:srgbClr val="808080"/>
                </a:solidFill>
                <a:effectLst/>
                <a:latin typeface=" Cascadia Code PL"/>
              </a:rPr>
              <a:t>&gt;</a:t>
            </a:r>
            <a:endParaRPr lang="en-US" sz="2800" b="0" dirty="0">
              <a:solidFill>
                <a:srgbClr val="D4D4D4"/>
              </a:solidFill>
              <a:effectLst/>
              <a:latin typeface=" Cascadia Code PL"/>
            </a:endParaRPr>
          </a:p>
        </p:txBody>
      </p:sp>
    </p:spTree>
    <p:extLst>
      <p:ext uri="{BB962C8B-B14F-4D97-AF65-F5344CB8AC3E}">
        <p14:creationId xmlns:p14="http://schemas.microsoft.com/office/powerpoint/2010/main" val="3864865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B29A-4807-4FD2-AB79-355334BD1756}"/>
              </a:ext>
            </a:extLst>
          </p:cNvPr>
          <p:cNvSpPr>
            <a:spLocks noGrp="1"/>
          </p:cNvSpPr>
          <p:nvPr>
            <p:ph type="title"/>
          </p:nvPr>
        </p:nvSpPr>
        <p:spPr/>
        <p:txBody>
          <a:bodyPr/>
          <a:lstStyle/>
          <a:p>
            <a:r>
              <a:rPr lang="en-US" dirty="0">
                <a:solidFill>
                  <a:schemeClr val="bg1"/>
                </a:solidFill>
              </a:rPr>
              <a:t>Mocks</a:t>
            </a:r>
            <a:endParaRPr lang="LID4096" dirty="0">
              <a:solidFill>
                <a:schemeClr val="bg1"/>
              </a:solidFill>
            </a:endParaRPr>
          </a:p>
        </p:txBody>
      </p:sp>
      <p:sp>
        <p:nvSpPr>
          <p:cNvPr id="3" name="Text Placeholder 2">
            <a:extLst>
              <a:ext uri="{FF2B5EF4-FFF2-40B4-BE49-F238E27FC236}">
                <a16:creationId xmlns:a16="http://schemas.microsoft.com/office/drawing/2014/main" id="{0FF129C4-3790-49F9-ADA2-8BDFDADFD820}"/>
              </a:ext>
            </a:extLst>
          </p:cNvPr>
          <p:cNvSpPr>
            <a:spLocks noGrp="1"/>
          </p:cNvSpPr>
          <p:nvPr>
            <p:ph type="body" sz="quarter" idx="10"/>
          </p:nvPr>
        </p:nvSpPr>
        <p:spPr>
          <a:xfrm>
            <a:off x="588263" y="1436688"/>
            <a:ext cx="11018520" cy="4616648"/>
          </a:xfrm>
        </p:spPr>
        <p:txBody>
          <a:bodyPr/>
          <a:lstStyle/>
          <a:p>
            <a:r>
              <a:rPr lang="da-DK" sz="2000" b="0" dirty="0">
                <a:solidFill>
                  <a:srgbClr val="D4D4D4"/>
                </a:solidFill>
                <a:effectLst/>
                <a:latin typeface=" Cascadia Code PL"/>
              </a:rPr>
              <a:t>[</a:t>
            </a:r>
            <a:r>
              <a:rPr lang="da-DK" sz="2000" b="0" dirty="0">
                <a:solidFill>
                  <a:srgbClr val="9CDCFE"/>
                </a:solidFill>
                <a:effectLst/>
                <a:latin typeface=" Cascadia Code PL"/>
              </a:rPr>
              <a:t>Fact</a:t>
            </a:r>
            <a:r>
              <a:rPr lang="da-DK" sz="2000" b="0" dirty="0">
                <a:solidFill>
                  <a:srgbClr val="D4D4D4"/>
                </a:solidFill>
                <a:effectLst/>
                <a:latin typeface=" Cascadia Code PL"/>
              </a:rPr>
              <a:t>]</a:t>
            </a:r>
          </a:p>
          <a:p>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void</a:t>
            </a:r>
            <a:r>
              <a:rPr lang="da-DK" sz="2000" b="0" dirty="0">
                <a:solidFill>
                  <a:srgbClr val="D4D4D4"/>
                </a:solidFill>
                <a:effectLst/>
                <a:latin typeface=" Cascadia Code PL"/>
              </a:rPr>
              <a:t> </a:t>
            </a:r>
            <a:r>
              <a:rPr lang="da-DK" sz="2000" dirty="0">
                <a:solidFill>
                  <a:srgbClr val="DCDCAA"/>
                </a:solidFill>
                <a:latin typeface=" Cascadia Code PL"/>
              </a:rPr>
              <a:t>Exec</a:t>
            </a:r>
            <a:r>
              <a:rPr lang="da-DK" sz="2000" b="0" dirty="0">
                <a:solidFill>
                  <a:srgbClr val="DCDCAA"/>
                </a:solidFill>
                <a:effectLst/>
                <a:latin typeface=" Cascadia Code PL"/>
              </a:rPr>
              <a:t>_when_IFooService_Update_returns_false_returns_false</a:t>
            </a:r>
            <a:r>
              <a:rPr lang="da-DK" sz="2000" b="0" dirty="0">
                <a:solidFill>
                  <a:srgbClr val="D4D4D4"/>
                </a:solidFill>
                <a:effectLst/>
                <a:latin typeface=" Cascadia Code PL"/>
              </a:rPr>
              <a:t>()</a:t>
            </a:r>
          </a:p>
          <a:p>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mock</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9CDCFE"/>
                </a:solidFill>
                <a:effectLst/>
                <a:latin typeface=" Cascadia Code PL"/>
              </a:rPr>
              <a:t>Mock</a:t>
            </a:r>
            <a:r>
              <a:rPr lang="da-DK" sz="2000" b="0" dirty="0">
                <a:solidFill>
                  <a:srgbClr val="D4D4D4"/>
                </a:solidFill>
                <a:effectLst/>
                <a:latin typeface=" Cascadia Code PL"/>
              </a:rPr>
              <a:t>&lt;</a:t>
            </a:r>
            <a:r>
              <a:rPr lang="da-DK" sz="2000" b="0" dirty="0">
                <a:solidFill>
                  <a:srgbClr val="B8D7A3"/>
                </a:solidFill>
                <a:effectLst/>
                <a:latin typeface=" Cascadia Code PL"/>
              </a:rPr>
              <a:t>IFooService</a:t>
            </a:r>
            <a:r>
              <a:rPr lang="da-DK" sz="2000" b="0" dirty="0">
                <a:solidFill>
                  <a:srgbClr val="D4D4D4"/>
                </a:solidFill>
                <a:effectLst/>
                <a:latin typeface=" Cascadia Code PL"/>
              </a:rPr>
              <a:t>&gt;();</a:t>
            </a:r>
          </a:p>
          <a:p>
            <a:r>
              <a:rPr lang="da-DK" sz="2000" b="0" dirty="0">
                <a:solidFill>
                  <a:srgbClr val="D4D4D4"/>
                </a:solidFill>
                <a:effectLst/>
                <a:latin typeface=" Cascadia Code PL"/>
              </a:rPr>
              <a:t>    </a:t>
            </a:r>
            <a:r>
              <a:rPr lang="da-DK" sz="2000" b="0" dirty="0">
                <a:solidFill>
                  <a:srgbClr val="B8D7A3"/>
                </a:solidFill>
                <a:effectLst/>
                <a:latin typeface=" Cascadia Code PL"/>
              </a:rPr>
              <a:t>IFooService</a:t>
            </a:r>
            <a:r>
              <a:rPr lang="da-DK" sz="2000" b="0" dirty="0">
                <a:solidFill>
                  <a:srgbClr val="D4D4D4"/>
                </a:solidFill>
                <a:effectLst/>
                <a:latin typeface=" Cascadia Code PL"/>
              </a:rPr>
              <a:t> </a:t>
            </a:r>
            <a:r>
              <a:rPr lang="da-DK" sz="2000" b="0" dirty="0">
                <a:solidFill>
                  <a:srgbClr val="9CDCFE"/>
                </a:solidFill>
                <a:effectLst/>
                <a:latin typeface=" Cascadia Code PL"/>
              </a:rPr>
              <a:t>service</a:t>
            </a:r>
            <a:r>
              <a:rPr lang="da-DK" sz="2000" b="0" dirty="0">
                <a:solidFill>
                  <a:srgbClr val="D4D4D4"/>
                </a:solidFill>
                <a:effectLst/>
                <a:latin typeface=" Cascadia Code PL"/>
              </a:rPr>
              <a:t> = </a:t>
            </a:r>
            <a:r>
              <a:rPr lang="da-DK" sz="2000" b="0" dirty="0">
                <a:solidFill>
                  <a:srgbClr val="9CDCFE"/>
                </a:solidFill>
                <a:effectLst/>
                <a:latin typeface=" Cascadia Code PL"/>
              </a:rPr>
              <a:t>mock</a:t>
            </a:r>
            <a:r>
              <a:rPr lang="da-DK" sz="2000" b="0" dirty="0">
                <a:solidFill>
                  <a:srgbClr val="D4D4D4"/>
                </a:solidFill>
                <a:effectLst/>
                <a:latin typeface=" Cascadia Code PL"/>
              </a:rPr>
              <a:t>.</a:t>
            </a:r>
            <a:r>
              <a:rPr lang="da-DK" sz="2000" b="0" dirty="0">
                <a:solidFill>
                  <a:srgbClr val="9CDCFE"/>
                </a:solidFill>
                <a:effectLst/>
                <a:latin typeface=" Cascadia Code PL"/>
              </a:rPr>
              <a:t>Object</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baz</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dirty="0">
                <a:solidFill>
                  <a:srgbClr val="4EC9B0"/>
                </a:solidFill>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service</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result</a:t>
            </a:r>
            <a:r>
              <a:rPr lang="da-DK" sz="2000" b="0" dirty="0">
                <a:solidFill>
                  <a:srgbClr val="D4D4D4"/>
                </a:solidFill>
                <a:effectLst/>
                <a:latin typeface=" Cascadia Code PL"/>
              </a:rPr>
              <a:t> = </a:t>
            </a:r>
            <a:r>
              <a:rPr lang="da-DK" sz="2000" b="0" dirty="0">
                <a:solidFill>
                  <a:srgbClr val="9CDCFE"/>
                </a:solidFill>
                <a:effectLst/>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Exec</a:t>
            </a:r>
            <a:r>
              <a:rPr lang="da-DK" sz="2000" b="0" dirty="0">
                <a:solidFill>
                  <a:srgbClr val="D4D4D4"/>
                </a:solidFill>
                <a:effectLst/>
                <a:latin typeface=" Cascadia Code PL"/>
              </a:rPr>
              <a:t>(</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4EC9B0"/>
                </a:solidFill>
                <a:effectLst/>
                <a:latin typeface=" Cascadia Code PL"/>
              </a:rPr>
              <a:t>Assert</a:t>
            </a:r>
            <a:r>
              <a:rPr lang="da-DK" sz="2000" b="0" dirty="0">
                <a:solidFill>
                  <a:srgbClr val="D4D4D4"/>
                </a:solidFill>
                <a:effectLst/>
                <a:latin typeface=" Cascadia Code PL"/>
              </a:rPr>
              <a:t>.</a:t>
            </a:r>
            <a:r>
              <a:rPr lang="da-DK" sz="2000" b="0" dirty="0">
                <a:solidFill>
                  <a:srgbClr val="9CDCFE"/>
                </a:solidFill>
                <a:effectLst/>
                <a:latin typeface=" Cascadia Code PL"/>
              </a:rPr>
              <a:t>False</a:t>
            </a:r>
            <a:r>
              <a:rPr lang="da-DK" sz="2000" b="0" dirty="0">
                <a:solidFill>
                  <a:srgbClr val="D4D4D4"/>
                </a:solidFill>
                <a:effectLst/>
                <a:latin typeface=" Cascadia Code PL"/>
              </a:rPr>
              <a:t>(</a:t>
            </a:r>
            <a:r>
              <a:rPr lang="da-DK" sz="2000" b="0" dirty="0">
                <a:solidFill>
                  <a:srgbClr val="9CDCFE"/>
                </a:solidFill>
                <a:effectLst/>
                <a:latin typeface=" Cascadia Code PL"/>
              </a:rPr>
              <a:t>result</a:t>
            </a:r>
            <a:r>
              <a:rPr lang="da-DK" sz="2000" b="0" dirty="0">
                <a:solidFill>
                  <a:srgbClr val="D4D4D4"/>
                </a:solidFill>
                <a:effectLst/>
                <a:latin typeface=" Cascadia Code PL"/>
              </a:rPr>
              <a:t>);</a:t>
            </a:r>
          </a:p>
          <a:p>
            <a:r>
              <a:rPr lang="da-DK" sz="2000" b="0" dirty="0">
                <a:solidFill>
                  <a:srgbClr val="D4D4D4"/>
                </a:solidFill>
                <a:effectLst/>
                <a:latin typeface=" Cascadia Code PL"/>
              </a:rPr>
              <a:t>}</a:t>
            </a:r>
          </a:p>
          <a:p>
            <a:endParaRPr lang="LID4096" sz="2000" dirty="0"/>
          </a:p>
        </p:txBody>
      </p:sp>
    </p:spTree>
    <p:extLst>
      <p:ext uri="{BB962C8B-B14F-4D97-AF65-F5344CB8AC3E}">
        <p14:creationId xmlns:p14="http://schemas.microsoft.com/office/powerpoint/2010/main" val="2223522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B29A-4807-4FD2-AB79-355334BD1756}"/>
              </a:ext>
            </a:extLst>
          </p:cNvPr>
          <p:cNvSpPr>
            <a:spLocks noGrp="1"/>
          </p:cNvSpPr>
          <p:nvPr>
            <p:ph type="title"/>
          </p:nvPr>
        </p:nvSpPr>
        <p:spPr/>
        <p:txBody>
          <a:bodyPr/>
          <a:lstStyle/>
          <a:p>
            <a:r>
              <a:rPr lang="en-US" dirty="0">
                <a:solidFill>
                  <a:schemeClr val="bg1"/>
                </a:solidFill>
              </a:rPr>
              <a:t>Mocks</a:t>
            </a:r>
            <a:endParaRPr lang="LID4096" dirty="0">
              <a:solidFill>
                <a:schemeClr val="bg1"/>
              </a:solidFill>
            </a:endParaRPr>
          </a:p>
        </p:txBody>
      </p:sp>
      <p:sp>
        <p:nvSpPr>
          <p:cNvPr id="3" name="Text Placeholder 2">
            <a:extLst>
              <a:ext uri="{FF2B5EF4-FFF2-40B4-BE49-F238E27FC236}">
                <a16:creationId xmlns:a16="http://schemas.microsoft.com/office/drawing/2014/main" id="{0FF129C4-3790-49F9-ADA2-8BDFDADFD820}"/>
              </a:ext>
            </a:extLst>
          </p:cNvPr>
          <p:cNvSpPr>
            <a:spLocks noGrp="1"/>
          </p:cNvSpPr>
          <p:nvPr>
            <p:ph type="body" sz="quarter" idx="10"/>
          </p:nvPr>
        </p:nvSpPr>
        <p:spPr>
          <a:xfrm>
            <a:off x="588263" y="1436688"/>
            <a:ext cx="11018520" cy="4247317"/>
          </a:xfrm>
        </p:spPr>
        <p:txBody>
          <a:bodyPr/>
          <a:lstStyle/>
          <a:p>
            <a:r>
              <a:rPr lang="da-DK" sz="2000" b="0" dirty="0">
                <a:solidFill>
                  <a:srgbClr val="D4D4D4"/>
                </a:solidFill>
                <a:effectLst/>
                <a:latin typeface=" Cascadia Code PL"/>
              </a:rPr>
              <a:t>[</a:t>
            </a:r>
            <a:r>
              <a:rPr lang="da-DK" sz="2000" b="0" dirty="0">
                <a:solidFill>
                  <a:srgbClr val="9CDCFE"/>
                </a:solidFill>
                <a:effectLst/>
                <a:latin typeface=" Cascadia Code PL"/>
              </a:rPr>
              <a:t>Fact</a:t>
            </a:r>
            <a:r>
              <a:rPr lang="da-DK" sz="2000" b="0" dirty="0">
                <a:solidFill>
                  <a:srgbClr val="D4D4D4"/>
                </a:solidFill>
                <a:effectLst/>
                <a:latin typeface=" Cascadia Code PL"/>
              </a:rPr>
              <a:t>]</a:t>
            </a:r>
          </a:p>
          <a:p>
            <a:r>
              <a:rPr lang="da-DK" sz="2000" b="0" dirty="0">
                <a:solidFill>
                  <a:srgbClr val="569CD6"/>
                </a:solidFill>
                <a:effectLst/>
                <a:latin typeface=" Cascadia Code PL"/>
              </a:rPr>
              <a:t>public</a:t>
            </a:r>
            <a:r>
              <a:rPr lang="da-DK" sz="2000" b="0" dirty="0">
                <a:solidFill>
                  <a:srgbClr val="D4D4D4"/>
                </a:solidFill>
                <a:effectLst/>
                <a:latin typeface=" Cascadia Code PL"/>
              </a:rPr>
              <a:t> </a:t>
            </a:r>
            <a:r>
              <a:rPr lang="da-DK" sz="2000" b="0" dirty="0">
                <a:solidFill>
                  <a:srgbClr val="569CD6"/>
                </a:solidFill>
                <a:effectLst/>
                <a:latin typeface=" Cascadia Code PL"/>
              </a:rPr>
              <a:t>void</a:t>
            </a:r>
            <a:r>
              <a:rPr lang="da-DK" sz="2000" b="0" dirty="0">
                <a:solidFill>
                  <a:srgbClr val="D4D4D4"/>
                </a:solidFill>
                <a:effectLst/>
                <a:latin typeface=" Cascadia Code PL"/>
              </a:rPr>
              <a:t> </a:t>
            </a:r>
            <a:r>
              <a:rPr lang="da-DK" sz="2000" dirty="0">
                <a:solidFill>
                  <a:srgbClr val="DCDCAA"/>
                </a:solidFill>
                <a:latin typeface=" Cascadia Code PL"/>
              </a:rPr>
              <a:t>Exec</a:t>
            </a:r>
            <a:r>
              <a:rPr lang="da-DK" sz="2000" b="0" dirty="0">
                <a:solidFill>
                  <a:srgbClr val="DCDCAA"/>
                </a:solidFill>
                <a:effectLst/>
                <a:latin typeface=" Cascadia Code PL"/>
              </a:rPr>
              <a:t>_when_IFooService_Update_true_returns_true</a:t>
            </a:r>
            <a:r>
              <a:rPr lang="da-DK" sz="2000" b="0" dirty="0">
                <a:solidFill>
                  <a:srgbClr val="D4D4D4"/>
                </a:solidFill>
                <a:effectLst/>
                <a:latin typeface=" Cascadia Code PL"/>
              </a:rPr>
              <a:t>()</a:t>
            </a:r>
          </a:p>
          <a:p>
            <a:r>
              <a:rPr lang="da-DK" sz="2000" b="0" dirty="0">
                <a:solidFill>
                  <a:srgbClr val="D4D4D4"/>
                </a:solidFill>
                <a:effectLst/>
                <a:latin typeface=" Cascadia Code PL"/>
              </a:rPr>
              <a:t>{</a:t>
            </a:r>
          </a:p>
          <a:p>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mock</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Mock</a:t>
            </a:r>
            <a:r>
              <a:rPr lang="da-DK" sz="2000" b="0" dirty="0">
                <a:solidFill>
                  <a:srgbClr val="D4D4D4"/>
                </a:solidFill>
                <a:effectLst/>
                <a:latin typeface=" Cascadia Code PL"/>
              </a:rPr>
              <a:t>&lt;</a:t>
            </a:r>
            <a:r>
              <a:rPr lang="da-DK" sz="2000" b="0" dirty="0">
                <a:solidFill>
                  <a:srgbClr val="B8D7A3"/>
                </a:solidFill>
                <a:effectLst/>
                <a:latin typeface=" Cascadia Code PL"/>
              </a:rPr>
              <a:t>IFooService</a:t>
            </a:r>
            <a:r>
              <a:rPr lang="da-DK" sz="2000" b="0" dirty="0">
                <a:solidFill>
                  <a:srgbClr val="D4D4D4"/>
                </a:solidFill>
                <a:effectLst/>
                <a:latin typeface=" Cascadia Code PL"/>
              </a:rPr>
              <a:t>&gt;();</a:t>
            </a:r>
          </a:p>
          <a:p>
            <a:r>
              <a:rPr lang="da-DK" sz="2000" b="0" dirty="0">
                <a:solidFill>
                  <a:srgbClr val="D4D4D4"/>
                </a:solidFill>
                <a:effectLst/>
                <a:latin typeface=" Cascadia Code PL"/>
              </a:rPr>
              <a:t>    </a:t>
            </a:r>
            <a:r>
              <a:rPr lang="da-DK" sz="2000" b="0" dirty="0">
                <a:solidFill>
                  <a:srgbClr val="9CDCFE"/>
                </a:solidFill>
                <a:effectLst/>
                <a:latin typeface=" Cascadia Code PL"/>
              </a:rPr>
              <a:t>mock</a:t>
            </a:r>
            <a:r>
              <a:rPr lang="da-DK" sz="2000" b="0" dirty="0">
                <a:solidFill>
                  <a:srgbClr val="D4D4D4"/>
                </a:solidFill>
                <a:effectLst/>
                <a:latin typeface=" Cascadia Code PL"/>
              </a:rPr>
              <a:t>.</a:t>
            </a:r>
            <a:r>
              <a:rPr lang="da-DK" sz="2000" b="0" dirty="0">
                <a:solidFill>
                  <a:srgbClr val="9CDCFE"/>
                </a:solidFill>
                <a:effectLst/>
                <a:latin typeface=" Cascadia Code PL"/>
              </a:rPr>
              <a:t>Setup</a:t>
            </a:r>
            <a:r>
              <a:rPr lang="da-DK" sz="2000" b="0" dirty="0">
                <a:solidFill>
                  <a:srgbClr val="D4D4D4"/>
                </a:solidFill>
                <a:effectLst/>
                <a:latin typeface=" Cascadia Code PL"/>
              </a:rPr>
              <a:t>(</a:t>
            </a:r>
            <a:r>
              <a:rPr lang="da-DK" sz="2000" b="0" dirty="0">
                <a:solidFill>
                  <a:srgbClr val="9CDCFE"/>
                </a:solidFill>
                <a:effectLst/>
                <a:latin typeface=" Cascadia Code PL"/>
              </a:rPr>
              <a:t>m</a:t>
            </a:r>
            <a:r>
              <a:rPr lang="da-DK" sz="2000" b="0" dirty="0">
                <a:solidFill>
                  <a:srgbClr val="D4D4D4"/>
                </a:solidFill>
                <a:effectLst/>
                <a:latin typeface=" Cascadia Code PL"/>
              </a:rPr>
              <a:t> =&gt; </a:t>
            </a:r>
            <a:r>
              <a:rPr lang="da-DK" sz="2000" b="0" dirty="0">
                <a:solidFill>
                  <a:srgbClr val="9CDCFE"/>
                </a:solidFill>
                <a:effectLst/>
                <a:latin typeface=" Cascadia Code PL"/>
              </a:rPr>
              <a:t>m</a:t>
            </a:r>
            <a:r>
              <a:rPr lang="da-DK" sz="2000" b="0" dirty="0">
                <a:solidFill>
                  <a:srgbClr val="D4D4D4"/>
                </a:solidFill>
                <a:effectLst/>
                <a:latin typeface=" Cascadia Code PL"/>
              </a:rPr>
              <a:t>.</a:t>
            </a:r>
            <a:r>
              <a:rPr lang="da-DK" sz="2000" b="0" dirty="0">
                <a:solidFill>
                  <a:srgbClr val="9CDCFE"/>
                </a:solidFill>
                <a:effectLst/>
                <a:latin typeface=" Cascadia Code PL"/>
              </a:rPr>
              <a:t>Update</a:t>
            </a:r>
            <a:r>
              <a:rPr lang="da-DK" sz="2000" b="0" dirty="0">
                <a:solidFill>
                  <a:srgbClr val="D4D4D4"/>
                </a:solidFill>
                <a:effectLst/>
                <a:latin typeface=" Cascadia Code PL"/>
              </a:rPr>
              <a:t>(</a:t>
            </a:r>
            <a:r>
              <a:rPr lang="da-DK" sz="2000" dirty="0">
                <a:solidFill>
                  <a:srgbClr val="4EC9B0"/>
                </a:solidFill>
                <a:latin typeface=" Cascadia Code PL"/>
              </a:rPr>
              <a:t>It</a:t>
            </a:r>
            <a:r>
              <a:rPr lang="da-DK" sz="2000" b="0" dirty="0">
                <a:solidFill>
                  <a:srgbClr val="D4D4D4"/>
                </a:solidFill>
                <a:effectLst/>
                <a:latin typeface=" Cascadia Code PL"/>
              </a:rPr>
              <a:t>.</a:t>
            </a:r>
            <a:r>
              <a:rPr lang="da-DK" sz="2000" b="0" dirty="0">
                <a:solidFill>
                  <a:srgbClr val="9CDCFE"/>
                </a:solidFill>
                <a:effectLst/>
                <a:latin typeface=" Cascadia Code PL"/>
              </a:rPr>
              <a:t>IsAny</a:t>
            </a:r>
            <a:r>
              <a:rPr lang="da-DK" sz="2000" b="0" dirty="0">
                <a:solidFill>
                  <a:srgbClr val="D4D4D4"/>
                </a:solidFill>
                <a:effectLst/>
                <a:latin typeface=" Cascadia Code PL"/>
              </a:rPr>
              <a:t>&lt;</a:t>
            </a:r>
            <a:r>
              <a:rPr lang="da-DK" sz="2000" b="0" dirty="0">
                <a:solidFill>
                  <a:srgbClr val="4EC9B0"/>
                </a:solidFill>
                <a:effectLst/>
                <a:latin typeface=" Cascadia Code PL"/>
              </a:rPr>
              <a:t>Foo</a:t>
            </a:r>
            <a:r>
              <a:rPr lang="da-DK" sz="2000" b="0" dirty="0">
                <a:solidFill>
                  <a:srgbClr val="D4D4D4"/>
                </a:solidFill>
                <a:effectLst/>
                <a:latin typeface=" Cascadia Code PL"/>
              </a:rPr>
              <a:t>&gt;())).</a:t>
            </a:r>
            <a:r>
              <a:rPr lang="da-DK" sz="2000" b="0" dirty="0">
                <a:solidFill>
                  <a:srgbClr val="9CDCFE"/>
                </a:solidFill>
                <a:effectLst/>
                <a:latin typeface=" Cascadia Code PL"/>
              </a:rPr>
              <a:t>Returns</a:t>
            </a:r>
            <a:r>
              <a:rPr lang="da-DK" sz="2000" b="0" dirty="0">
                <a:solidFill>
                  <a:srgbClr val="D4D4D4"/>
                </a:solidFill>
                <a:effectLst/>
                <a:latin typeface=" Cascadia Code PL"/>
              </a:rPr>
              <a:t>(</a:t>
            </a:r>
            <a:r>
              <a:rPr lang="da-DK" sz="2000" b="0" dirty="0">
                <a:solidFill>
                  <a:srgbClr val="569CD6"/>
                </a:solidFill>
                <a:effectLst/>
                <a:latin typeface=" Cascadia Code PL"/>
              </a:rPr>
              <a:t>true</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baz</a:t>
            </a:r>
            <a:r>
              <a:rPr lang="da-DK" sz="2000" b="0" dirty="0">
                <a:solidFill>
                  <a:srgbClr val="D4D4D4"/>
                </a:solidFill>
                <a:effectLst/>
                <a:latin typeface=" Cascadia Code PL"/>
              </a:rPr>
              <a:t> = </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dirty="0">
                <a:solidFill>
                  <a:srgbClr val="4EC9B0"/>
                </a:solidFill>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mock.Object</a:t>
            </a:r>
            <a:r>
              <a:rPr lang="da-DK" sz="2000" b="0" dirty="0">
                <a:solidFill>
                  <a:srgbClr val="D4D4D4"/>
                </a:solidFill>
                <a:effectLst/>
                <a:latin typeface=" Cascadia Code PL"/>
              </a:rPr>
              <a:t>);</a:t>
            </a:r>
          </a:p>
          <a:p>
            <a:r>
              <a:rPr lang="da-DK" sz="2000" b="0" dirty="0">
                <a:solidFill>
                  <a:srgbClr val="D4D4D4"/>
                </a:solidFill>
                <a:effectLst/>
                <a:latin typeface=" Cascadia Code PL"/>
              </a:rPr>
              <a:t>    </a:t>
            </a:r>
          </a:p>
          <a:p>
            <a:r>
              <a:rPr lang="da-DK" sz="2000" b="0" dirty="0">
                <a:solidFill>
                  <a:srgbClr val="D4D4D4"/>
                </a:solidFill>
                <a:effectLst/>
                <a:latin typeface=" Cascadia Code PL"/>
              </a:rPr>
              <a:t>    </a:t>
            </a:r>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result</a:t>
            </a:r>
            <a:r>
              <a:rPr lang="da-DK" sz="2000" b="0" dirty="0">
                <a:solidFill>
                  <a:srgbClr val="D4D4D4"/>
                </a:solidFill>
                <a:effectLst/>
                <a:latin typeface=" Cascadia Code PL"/>
              </a:rPr>
              <a:t> = </a:t>
            </a:r>
            <a:r>
              <a:rPr lang="da-DK" sz="2000" b="0" dirty="0">
                <a:solidFill>
                  <a:srgbClr val="9CDCFE"/>
                </a:solidFill>
                <a:effectLst/>
                <a:latin typeface=" Cascadia Code PL"/>
              </a:rPr>
              <a:t>baz</a:t>
            </a:r>
            <a:r>
              <a:rPr lang="da-DK" sz="2000" b="0" dirty="0">
                <a:solidFill>
                  <a:srgbClr val="D4D4D4"/>
                </a:solidFill>
                <a:effectLst/>
                <a:latin typeface=" Cascadia Code PL"/>
              </a:rPr>
              <a:t>.</a:t>
            </a:r>
            <a:r>
              <a:rPr lang="da-DK" sz="2000" b="0" dirty="0">
                <a:solidFill>
                  <a:srgbClr val="9CDCFE"/>
                </a:solidFill>
                <a:effectLst/>
                <a:latin typeface=" Cascadia Code PL"/>
              </a:rPr>
              <a:t>Exec</a:t>
            </a:r>
            <a:r>
              <a:rPr lang="da-DK" sz="2000" b="0" dirty="0">
                <a:solidFill>
                  <a:srgbClr val="D4D4D4"/>
                </a:solidFill>
                <a:effectLst/>
                <a:latin typeface=" Cascadia Code PL"/>
              </a:rPr>
              <a:t>(</a:t>
            </a:r>
            <a:r>
              <a:rPr lang="da-DK" sz="2000" b="0" dirty="0">
                <a:solidFill>
                  <a:srgbClr val="569CD6"/>
                </a:solidFill>
                <a:effectLst/>
                <a:latin typeface=" Cascadia Code PL"/>
              </a:rPr>
              <a:t>new</a:t>
            </a:r>
            <a:r>
              <a:rPr lang="da-DK" sz="2000" b="0" dirty="0">
                <a:solidFill>
                  <a:srgbClr val="D4D4D4"/>
                </a:solidFill>
                <a:effectLst/>
                <a:latin typeface=" Cascadia Code PL"/>
              </a:rPr>
              <a:t> </a:t>
            </a:r>
            <a:r>
              <a:rPr lang="da-DK" sz="2000" b="0" dirty="0">
                <a:solidFill>
                  <a:srgbClr val="4EC9B0"/>
                </a:solidFill>
                <a:effectLst/>
                <a:latin typeface=" Cascadia Code PL"/>
              </a:rPr>
              <a:t>Foo</a:t>
            </a:r>
            <a:r>
              <a:rPr lang="da-DK" sz="2000" b="0" dirty="0">
                <a:solidFill>
                  <a:srgbClr val="D4D4D4"/>
                </a:solidFill>
                <a:effectLst/>
                <a:latin typeface=" Cascadia Code PL"/>
              </a:rPr>
              <a:t>());</a:t>
            </a:r>
          </a:p>
          <a:p>
            <a:br>
              <a:rPr lang="da-DK" sz="2000" b="0" dirty="0">
                <a:solidFill>
                  <a:srgbClr val="D4D4D4"/>
                </a:solidFill>
                <a:effectLst/>
                <a:latin typeface=" Cascadia Code PL"/>
              </a:rPr>
            </a:br>
            <a:r>
              <a:rPr lang="da-DK" sz="2000" b="0" dirty="0">
                <a:solidFill>
                  <a:srgbClr val="D4D4D4"/>
                </a:solidFill>
                <a:effectLst/>
                <a:latin typeface=" Cascadia Code PL"/>
              </a:rPr>
              <a:t>    </a:t>
            </a:r>
            <a:r>
              <a:rPr lang="da-DK" sz="2000" b="0" dirty="0">
                <a:solidFill>
                  <a:srgbClr val="4EC9B0"/>
                </a:solidFill>
                <a:effectLst/>
                <a:latin typeface=" Cascadia Code PL"/>
              </a:rPr>
              <a:t>Assert</a:t>
            </a:r>
            <a:r>
              <a:rPr lang="da-DK" sz="2000" b="0" dirty="0">
                <a:solidFill>
                  <a:srgbClr val="D4D4D4"/>
                </a:solidFill>
                <a:effectLst/>
                <a:latin typeface=" Cascadia Code PL"/>
              </a:rPr>
              <a:t>.</a:t>
            </a:r>
            <a:r>
              <a:rPr lang="da-DK" sz="2000" b="0" dirty="0">
                <a:solidFill>
                  <a:srgbClr val="9CDCFE"/>
                </a:solidFill>
                <a:effectLst/>
                <a:latin typeface=" Cascadia Code PL"/>
              </a:rPr>
              <a:t>True</a:t>
            </a:r>
            <a:r>
              <a:rPr lang="da-DK" sz="2000" b="0" dirty="0">
                <a:solidFill>
                  <a:srgbClr val="D4D4D4"/>
                </a:solidFill>
                <a:effectLst/>
                <a:latin typeface=" Cascadia Code PL"/>
              </a:rPr>
              <a:t>(</a:t>
            </a:r>
            <a:r>
              <a:rPr lang="da-DK" sz="2000" b="0" dirty="0">
                <a:solidFill>
                  <a:srgbClr val="9CDCFE"/>
                </a:solidFill>
                <a:effectLst/>
                <a:latin typeface=" Cascadia Code PL"/>
              </a:rPr>
              <a:t>result</a:t>
            </a:r>
            <a:r>
              <a:rPr lang="da-DK" sz="2000" b="0" dirty="0">
                <a:solidFill>
                  <a:srgbClr val="D4D4D4"/>
                </a:solidFill>
                <a:effectLst/>
                <a:latin typeface=" Cascadia Code PL"/>
              </a:rPr>
              <a:t>);</a:t>
            </a:r>
          </a:p>
          <a:p>
            <a:r>
              <a:rPr lang="da-DK" sz="2000" b="0" dirty="0">
                <a:solidFill>
                  <a:srgbClr val="D4D4D4"/>
                </a:solidFill>
                <a:effectLst/>
                <a:latin typeface=" Cascadia Code PL"/>
              </a:rPr>
              <a:t>}</a:t>
            </a:r>
          </a:p>
        </p:txBody>
      </p:sp>
    </p:spTree>
    <p:extLst>
      <p:ext uri="{BB962C8B-B14F-4D97-AF65-F5344CB8AC3E}">
        <p14:creationId xmlns:p14="http://schemas.microsoft.com/office/powerpoint/2010/main" val="362209013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a:t>Testing ASP.NET Core with </a:t>
            </a:r>
            <a:r>
              <a:rPr lang="en-US" noProof="0" dirty="0" err="1"/>
              <a:t>Moq</a:t>
            </a:r>
            <a:endParaRPr lang="en-US" noProof="0" dirty="0"/>
          </a:p>
        </p:txBody>
      </p:sp>
      <p:sp>
        <p:nvSpPr>
          <p:cNvPr id="3" name="Text Placeholder 2">
            <a:extLst>
              <a:ext uri="{FF2B5EF4-FFF2-40B4-BE49-F238E27FC236}">
                <a16:creationId xmlns:a16="http://schemas.microsoft.com/office/drawing/2014/main" id="{58AFA0BA-6646-46A5-81FF-4D4CDD95C840}"/>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046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gRPC</a:t>
            </a:r>
            <a:endParaRPr lang="en-US" noProof="0" dirty="0"/>
          </a:p>
        </p:txBody>
      </p:sp>
    </p:spTree>
    <p:extLst>
      <p:ext uri="{BB962C8B-B14F-4D97-AF65-F5344CB8AC3E}">
        <p14:creationId xmlns:p14="http://schemas.microsoft.com/office/powerpoint/2010/main" val="18356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noProof="0" dirty="0" err="1"/>
              <a:t>gRPC</a:t>
            </a:r>
            <a:r>
              <a:rPr lang="en-US" noProof="0" dirty="0"/>
              <a:t> Remote Procedure Calls</a:t>
            </a:r>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2757678"/>
          </a:xfrm>
        </p:spPr>
        <p:txBody>
          <a:bodyPr/>
          <a:lstStyle/>
          <a:p>
            <a:r>
              <a:rPr lang="en-US" noProof="0" dirty="0" err="1"/>
              <a:t>gRPC</a:t>
            </a:r>
            <a:r>
              <a:rPr lang="en-US" noProof="0" dirty="0"/>
              <a:t> is a modern, open source, high-performance remote procedure call (RPC) framework that can run anywhere. </a:t>
            </a:r>
            <a:r>
              <a:rPr lang="en-US" noProof="0" dirty="0" err="1"/>
              <a:t>gRPC</a:t>
            </a:r>
            <a:r>
              <a:rPr lang="en-US" noProof="0" dirty="0"/>
              <a:t> enables client and server applications to communicate transparently, and simplifies the building of connected systems.</a:t>
            </a:r>
          </a:p>
          <a:p>
            <a:endParaRPr lang="en-US" noProof="0" dirty="0"/>
          </a:p>
          <a:p>
            <a:r>
              <a:rPr lang="en-US" noProof="0" dirty="0">
                <a:latin typeface="Cascadia Code PL" panose="020B0609020000020004" pitchFamily="49" charset="0"/>
                <a:cs typeface="Cascadia Code PL" panose="020B0609020000020004" pitchFamily="49" charset="0"/>
              </a:rPr>
              <a:t>$ dotnet new </a:t>
            </a:r>
            <a:r>
              <a:rPr lang="en-US" noProof="0" dirty="0" err="1">
                <a:latin typeface="Cascadia Code PL" panose="020B0609020000020004" pitchFamily="49" charset="0"/>
                <a:cs typeface="Cascadia Code PL" panose="020B0609020000020004" pitchFamily="49" charset="0"/>
              </a:rPr>
              <a:t>grpc</a:t>
            </a:r>
            <a:endParaRPr lang="en-US" noProof="0" dirty="0">
              <a:latin typeface="Cascadia Code PL" panose="020B0609020000020004" pitchFamily="49" charset="0"/>
              <a:cs typeface="Cascadia Code PL" panose="020B0609020000020004" pitchFamily="49" charset="0"/>
            </a:endParaRPr>
          </a:p>
        </p:txBody>
      </p:sp>
      <p:sp>
        <p:nvSpPr>
          <p:cNvPr id="6" name="TextBox 5">
            <a:extLst>
              <a:ext uri="{FF2B5EF4-FFF2-40B4-BE49-F238E27FC236}">
                <a16:creationId xmlns:a16="http://schemas.microsoft.com/office/drawing/2014/main" id="{4AAE9A4C-A5AD-479A-8A35-0CACE1063665}"/>
              </a:ext>
            </a:extLst>
          </p:cNvPr>
          <p:cNvSpPr txBox="1"/>
          <p:nvPr/>
        </p:nvSpPr>
        <p:spPr>
          <a:xfrm>
            <a:off x="5264150" y="6269627"/>
            <a:ext cx="6738620" cy="363946"/>
          </a:xfrm>
          <a:prstGeom prst="rect">
            <a:avLst/>
          </a:prstGeom>
          <a:noFill/>
        </p:spPr>
        <p:txBody>
          <a:bodyPr wrap="square">
            <a:spAutoFit/>
          </a:bodyPr>
          <a:lstStyle/>
          <a:p>
            <a:pPr algn="r"/>
            <a:r>
              <a:rPr lang="da-DK" dirty="0"/>
              <a:t>Source: </a:t>
            </a:r>
            <a:r>
              <a:rPr lang="da-DK" dirty="0">
                <a:hlinkClick r:id="rId2"/>
              </a:rPr>
              <a:t>https://github.com/grpc/grpc</a:t>
            </a:r>
            <a:endParaRPr lang="LID4096" dirty="0"/>
          </a:p>
        </p:txBody>
      </p:sp>
    </p:spTree>
    <p:extLst>
      <p:ext uri="{BB962C8B-B14F-4D97-AF65-F5344CB8AC3E}">
        <p14:creationId xmlns:p14="http://schemas.microsoft.com/office/powerpoint/2010/main" val="5466383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6310-9ED9-42B3-A03F-B555DCABDF4B}"/>
              </a:ext>
            </a:extLst>
          </p:cNvPr>
          <p:cNvSpPr>
            <a:spLocks noGrp="1"/>
          </p:cNvSpPr>
          <p:nvPr>
            <p:ph type="title"/>
          </p:nvPr>
        </p:nvSpPr>
        <p:spPr/>
        <p:txBody>
          <a:bodyPr/>
          <a:lstStyle/>
          <a:p>
            <a:r>
              <a:rPr lang="en-US" noProof="0" dirty="0" err="1"/>
              <a:t>GraphQL</a:t>
            </a:r>
            <a:endParaRPr lang="en-US" noProof="0" dirty="0"/>
          </a:p>
        </p:txBody>
      </p:sp>
    </p:spTree>
    <p:extLst>
      <p:ext uri="{BB962C8B-B14F-4D97-AF65-F5344CB8AC3E}">
        <p14:creationId xmlns:p14="http://schemas.microsoft.com/office/powerpoint/2010/main" val="234834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3E855D-1666-4E0F-8580-A7BD1828D84B}"/>
              </a:ext>
            </a:extLst>
          </p:cNvPr>
          <p:cNvSpPr>
            <a:spLocks noGrp="1"/>
          </p:cNvSpPr>
          <p:nvPr>
            <p:ph type="title"/>
          </p:nvPr>
        </p:nvSpPr>
        <p:spPr/>
        <p:txBody>
          <a:bodyPr/>
          <a:lstStyle/>
          <a:p>
            <a:r>
              <a:rPr lang="en-US" noProof="0" dirty="0" err="1"/>
              <a:t>GraphQL</a:t>
            </a:r>
            <a:endParaRPr lang="en-US" noProof="0" dirty="0"/>
          </a:p>
        </p:txBody>
      </p:sp>
      <p:sp>
        <p:nvSpPr>
          <p:cNvPr id="4" name="Text Placeholder 3">
            <a:extLst>
              <a:ext uri="{FF2B5EF4-FFF2-40B4-BE49-F238E27FC236}">
                <a16:creationId xmlns:a16="http://schemas.microsoft.com/office/drawing/2014/main" id="{F79AD97B-972D-4626-AC88-D90A7B5D3855}"/>
              </a:ext>
            </a:extLst>
          </p:cNvPr>
          <p:cNvSpPr>
            <a:spLocks noGrp="1"/>
          </p:cNvSpPr>
          <p:nvPr>
            <p:ph type="body" sz="quarter" idx="10"/>
          </p:nvPr>
        </p:nvSpPr>
        <p:spPr>
          <a:xfrm>
            <a:off x="586390" y="1434370"/>
            <a:ext cx="11018520" cy="2585323"/>
          </a:xfrm>
        </p:spPr>
        <p:txBody>
          <a:bodyPr/>
          <a:lstStyle/>
          <a:p>
            <a:r>
              <a:rPr lang="en-US" noProof="0" dirty="0" err="1"/>
              <a:t>GraphQL</a:t>
            </a:r>
            <a:r>
              <a:rPr lang="en-US" noProof="0" dirty="0"/>
              <a:t> is a query language for APIs and a runtime for fulfilling those queries with your existing data. </a:t>
            </a:r>
            <a:r>
              <a:rPr lang="en-US" noProof="0" dirty="0" err="1"/>
              <a:t>GraphQL</a:t>
            </a:r>
            <a:r>
              <a:rPr lang="en-US" noProof="0" dirty="0"/>
              <a:t> provides a complete and understandable description of the data in your API, gives clients the power to ask for exactly what they need and nothing more, makes it easier to evolve APIs over time, and enables powerful developer tools.</a:t>
            </a:r>
            <a:endParaRPr lang="en-US" noProof="0" dirty="0">
              <a:latin typeface="Cascadia Code PL" panose="020B0609020000020004" pitchFamily="49" charset="0"/>
              <a:cs typeface="Cascadia Code PL" panose="020B0609020000020004" pitchFamily="49" charset="0"/>
            </a:endParaRPr>
          </a:p>
        </p:txBody>
      </p:sp>
      <p:sp>
        <p:nvSpPr>
          <p:cNvPr id="6" name="TextBox 5">
            <a:extLst>
              <a:ext uri="{FF2B5EF4-FFF2-40B4-BE49-F238E27FC236}">
                <a16:creationId xmlns:a16="http://schemas.microsoft.com/office/drawing/2014/main" id="{4AAE9A4C-A5AD-479A-8A35-0CACE1063665}"/>
              </a:ext>
            </a:extLst>
          </p:cNvPr>
          <p:cNvSpPr txBox="1"/>
          <p:nvPr/>
        </p:nvSpPr>
        <p:spPr>
          <a:xfrm>
            <a:off x="5264150" y="6269627"/>
            <a:ext cx="6738620" cy="363946"/>
          </a:xfrm>
          <a:prstGeom prst="rect">
            <a:avLst/>
          </a:prstGeom>
          <a:noFill/>
        </p:spPr>
        <p:txBody>
          <a:bodyPr wrap="square">
            <a:spAutoFit/>
          </a:bodyPr>
          <a:lstStyle/>
          <a:p>
            <a:pPr algn="r"/>
            <a:r>
              <a:rPr lang="da-DK" dirty="0"/>
              <a:t>Source: </a:t>
            </a:r>
            <a:r>
              <a:rPr lang="da-DK" dirty="0">
                <a:hlinkClick r:id="rId2"/>
              </a:rPr>
              <a:t>https://graphql.org/</a:t>
            </a:r>
            <a:endParaRPr lang="LID4096" dirty="0"/>
          </a:p>
        </p:txBody>
      </p:sp>
    </p:spTree>
    <p:extLst>
      <p:ext uri="{BB962C8B-B14F-4D97-AF65-F5344CB8AC3E}">
        <p14:creationId xmlns:p14="http://schemas.microsoft.com/office/powerpoint/2010/main" val="18987309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noProof="0" dirty="0"/>
              <a:t>How Can XML be Used?</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976473"/>
          </a:xfrm>
        </p:spPr>
        <p:txBody>
          <a:bodyPr/>
          <a:lstStyle/>
          <a:p>
            <a:r>
              <a:rPr lang="en-US" noProof="0" dirty="0"/>
              <a:t>Separates data from HTML</a:t>
            </a:r>
          </a:p>
          <a:p>
            <a:r>
              <a:rPr lang="en-US" noProof="0" dirty="0"/>
              <a:t>Simplifies data sharing</a:t>
            </a:r>
          </a:p>
          <a:p>
            <a:r>
              <a:rPr lang="en-US" noProof="0" dirty="0"/>
              <a:t>Simplifies data transport</a:t>
            </a:r>
          </a:p>
          <a:p>
            <a:r>
              <a:rPr lang="en-US" noProof="0" dirty="0"/>
              <a:t>Simplifies platform changes</a:t>
            </a:r>
          </a:p>
          <a:p>
            <a:r>
              <a:rPr lang="en-US" noProof="0" dirty="0"/>
              <a:t>Used to create new (Internet) languages</a:t>
            </a:r>
          </a:p>
          <a:p>
            <a:pPr lvl="1"/>
            <a:r>
              <a:rPr lang="en-US" noProof="0" dirty="0"/>
              <a:t>XHTML </a:t>
            </a:r>
          </a:p>
          <a:p>
            <a:pPr lvl="1"/>
            <a:r>
              <a:rPr lang="en-US" noProof="0" dirty="0"/>
              <a:t>WSDL for describing web services</a:t>
            </a:r>
          </a:p>
          <a:p>
            <a:pPr lvl="1"/>
            <a:r>
              <a:rPr lang="en-US" noProof="0" dirty="0"/>
              <a:t>RSS and ATOM for news feeds</a:t>
            </a:r>
          </a:p>
          <a:p>
            <a:pPr lvl="1"/>
            <a:r>
              <a:rPr lang="en-US" noProof="0" dirty="0"/>
              <a:t>XAML</a:t>
            </a:r>
          </a:p>
        </p:txBody>
      </p:sp>
    </p:spTree>
    <p:extLst>
      <p:ext uri="{BB962C8B-B14F-4D97-AF65-F5344CB8AC3E}">
        <p14:creationId xmlns:p14="http://schemas.microsoft.com/office/powerpoint/2010/main" val="325596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cake, cheese, food&#10;&#10;Description automatically generated">
            <a:extLst>
              <a:ext uri="{FF2B5EF4-FFF2-40B4-BE49-F238E27FC236}">
                <a16:creationId xmlns:a16="http://schemas.microsoft.com/office/drawing/2014/main" id="{5C0A09EB-CA2A-4C5A-B760-AA0DADCEC8B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667000" y="0"/>
            <a:ext cx="6858000" cy="685800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en-US" noProof="0" dirty="0"/>
              <a:t>SOAP</a:t>
            </a:r>
          </a:p>
        </p:txBody>
      </p:sp>
      <p:sp>
        <p:nvSpPr>
          <p:cNvPr id="5" name="TextBox 4">
            <a:extLst>
              <a:ext uri="{FF2B5EF4-FFF2-40B4-BE49-F238E27FC236}">
                <a16:creationId xmlns:a16="http://schemas.microsoft.com/office/drawing/2014/main" id="{5148F947-41C5-4D83-8771-3DEAFCB6D17C}"/>
              </a:ext>
            </a:extLst>
          </p:cNvPr>
          <p:cNvSpPr txBox="1"/>
          <p:nvPr/>
        </p:nvSpPr>
        <p:spPr>
          <a:xfrm>
            <a:off x="7178204" y="6750278"/>
            <a:ext cx="2346796"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pngimg.com/download/2789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567318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en-US" noProof="0" dirty="0"/>
              <a:t>SOAP request</a:t>
            </a:r>
          </a:p>
        </p:txBody>
      </p:sp>
      <p:sp>
        <p:nvSpPr>
          <p:cNvPr id="3" name="Text Placeholder 2">
            <a:extLst>
              <a:ext uri="{FF2B5EF4-FFF2-40B4-BE49-F238E27FC236}">
                <a16:creationId xmlns:a16="http://schemas.microsoft.com/office/drawing/2014/main" id="{F3D429ED-A906-4947-9DCC-EA9CA9C5F2ED}"/>
              </a:ext>
            </a:extLst>
          </p:cNvPr>
          <p:cNvSpPr>
            <a:spLocks noGrp="1"/>
          </p:cNvSpPr>
          <p:nvPr>
            <p:ph type="body" sz="quarter" idx="10"/>
          </p:nvPr>
        </p:nvSpPr>
        <p:spPr>
          <a:xfrm>
            <a:off x="588263" y="1436688"/>
            <a:ext cx="11018520" cy="4739759"/>
          </a:xfrm>
        </p:spPr>
        <p:txBody>
          <a:bodyPr/>
          <a:lstStyle/>
          <a:p>
            <a:r>
              <a:rPr lang="en-US" sz="2000" b="0" i="0" noProof="0" dirty="0">
                <a:solidFill>
                  <a:schemeClr val="tx1"/>
                </a:solidFill>
                <a:effectLst/>
                <a:latin typeface="Cascadia Code PL" panose="020B0609020000020004" pitchFamily="49" charset="0"/>
                <a:cs typeface="Cascadia Code PL" panose="020B0609020000020004" pitchFamily="49" charset="0"/>
              </a:rPr>
              <a:t>POST https://store.com/services/PriceService/getPrice</a:t>
            </a:r>
          </a:p>
          <a:p>
            <a:endParaRPr lang="en-US" sz="2000" noProof="0" dirty="0">
              <a:solidFill>
                <a:srgbClr val="0000CD"/>
              </a:solidFill>
              <a:latin typeface="Cascadia Code PL" panose="020B0609020000020004" pitchFamily="49" charset="0"/>
              <a:cs typeface="Cascadia Code PL" panose="020B0609020000020004" pitchFamily="49" charset="0"/>
            </a:endParaRPr>
          </a:p>
          <a:p>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?xml</a:t>
            </a:r>
            <a:r>
              <a:rPr lang="en-US" sz="2000" b="0" i="0" noProof="0" dirty="0">
                <a:solidFill>
                  <a:srgbClr val="FF0000"/>
                </a:solidFill>
                <a:effectLst/>
                <a:latin typeface="Cascadia Code PL" panose="020B0609020000020004" pitchFamily="49" charset="0"/>
                <a:cs typeface="Cascadia Code PL" panose="020B0609020000020004" pitchFamily="49" charset="0"/>
              </a:rPr>
              <a:t> version</a:t>
            </a:r>
            <a:r>
              <a:rPr lang="en-US" sz="2000" b="0" i="0" noProof="0" dirty="0">
                <a:solidFill>
                  <a:srgbClr val="0000CD"/>
                </a:solidFill>
                <a:effectLst/>
                <a:latin typeface="Cascadia Code PL" panose="020B0609020000020004" pitchFamily="49" charset="0"/>
                <a:cs typeface="Cascadia Code PL" panose="020B0609020000020004" pitchFamily="49" charset="0"/>
              </a:rPr>
              <a:t>="1.0"</a:t>
            </a:r>
            <a:r>
              <a:rPr lang="en-US" sz="2000" b="0" i="0" noProof="0" dirty="0">
                <a:solidFill>
                  <a:srgbClr val="FF0000"/>
                </a:solidFill>
                <a:effectLst/>
                <a:latin typeface="Cascadia Code PL" panose="020B0609020000020004" pitchFamily="49" charset="0"/>
                <a:cs typeface="Cascadia Code PL" panose="020B0609020000020004" pitchFamily="49" charset="0"/>
              </a:rPr>
              <a:t>?</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soap:Envelope</a:t>
            </a:r>
            <a:br>
              <a:rPr lang="en-US" sz="2000" b="0" i="0" noProof="0" dirty="0">
                <a:solidFill>
                  <a:srgbClr val="FF0000"/>
                </a:solidFill>
                <a:effectLst/>
                <a:latin typeface="Cascadia Code PL" panose="020B0609020000020004" pitchFamily="49" charset="0"/>
                <a:cs typeface="Cascadia Code PL" panose="020B0609020000020004" pitchFamily="49" charset="0"/>
              </a:rPr>
            </a:br>
            <a:r>
              <a:rPr lang="en-US" sz="2000" b="0" i="0" noProof="0" dirty="0" err="1">
                <a:solidFill>
                  <a:srgbClr val="FF0000"/>
                </a:solidFill>
                <a:effectLst/>
                <a:latin typeface="Cascadia Code PL" panose="020B0609020000020004" pitchFamily="49" charset="0"/>
                <a:cs typeface="Cascadia Code PL" panose="020B0609020000020004" pitchFamily="49" charset="0"/>
              </a:rPr>
              <a:t>xmlns:soap</a:t>
            </a:r>
            <a:r>
              <a:rPr lang="en-US" sz="2000" b="0" i="0" noProof="0" dirty="0">
                <a:solidFill>
                  <a:srgbClr val="0000CD"/>
                </a:solidFill>
                <a:effectLst/>
                <a:latin typeface="Cascadia Code PL" panose="020B0609020000020004" pitchFamily="49" charset="0"/>
                <a:cs typeface="Cascadia Code PL" panose="020B0609020000020004" pitchFamily="49" charset="0"/>
              </a:rPr>
              <a:t>="http://www.w3.org/2003/05/soap-envelope/"</a:t>
            </a:r>
            <a:br>
              <a:rPr lang="en-US" sz="2000" b="0" i="0" noProof="0" dirty="0">
                <a:solidFill>
                  <a:srgbClr val="FF0000"/>
                </a:solidFill>
                <a:effectLst/>
                <a:latin typeface="Cascadia Code PL" panose="020B0609020000020004" pitchFamily="49" charset="0"/>
                <a:cs typeface="Cascadia Code PL" panose="020B0609020000020004" pitchFamily="49" charset="0"/>
              </a:rPr>
            </a:br>
            <a:r>
              <a:rPr lang="en-US" sz="2000" b="0" i="0" noProof="0" dirty="0" err="1">
                <a:solidFill>
                  <a:srgbClr val="FF0000"/>
                </a:solidFill>
                <a:effectLst/>
                <a:latin typeface="Cascadia Code PL" panose="020B0609020000020004" pitchFamily="49" charset="0"/>
                <a:cs typeface="Cascadia Code PL" panose="020B0609020000020004" pitchFamily="49" charset="0"/>
              </a:rPr>
              <a:t>soap:encodingStyle</a:t>
            </a:r>
            <a:r>
              <a:rPr lang="en-US" sz="2000" b="0" i="0" noProof="0" dirty="0">
                <a:solidFill>
                  <a:srgbClr val="0000CD"/>
                </a:solidFill>
                <a:effectLst/>
                <a:latin typeface="Cascadia Code PL" panose="020B0609020000020004" pitchFamily="49" charset="0"/>
                <a:cs typeface="Cascadia Code PL" panose="020B0609020000020004" pitchFamily="49" charset="0"/>
              </a:rPr>
              <a:t>="http://www.w3.org/2003/05/soap-encoding"&gt;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soap:Body</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m:GetPrice</a:t>
            </a:r>
            <a:r>
              <a:rPr lang="en-US" sz="2000" b="0" i="0" noProof="0" dirty="0">
                <a:solidFill>
                  <a:srgbClr val="FF0000"/>
                </a:solidFill>
                <a:effectLst/>
                <a:latin typeface="Cascadia Code PL" panose="020B0609020000020004" pitchFamily="49" charset="0"/>
                <a:cs typeface="Cascadia Code PL" panose="020B0609020000020004" pitchFamily="49" charset="0"/>
              </a:rPr>
              <a:t> </a:t>
            </a:r>
            <a:r>
              <a:rPr lang="en-US" sz="2000" b="0" i="0" noProof="0" dirty="0" err="1">
                <a:solidFill>
                  <a:srgbClr val="FF0000"/>
                </a:solidFill>
                <a:effectLst/>
                <a:latin typeface="Cascadia Code PL" panose="020B0609020000020004" pitchFamily="49" charset="0"/>
                <a:cs typeface="Cascadia Code PL" panose="020B0609020000020004" pitchFamily="49" charset="0"/>
              </a:rPr>
              <a:t>xmlns:m</a:t>
            </a:r>
            <a:r>
              <a:rPr lang="en-US" sz="2000" b="0" i="0" noProof="0" dirty="0">
                <a:solidFill>
                  <a:srgbClr val="0000CD"/>
                </a:solidFill>
                <a:effectLst/>
                <a:latin typeface="Cascadia Code PL" panose="020B0609020000020004" pitchFamily="49" charset="0"/>
                <a:cs typeface="Cascadia Code PL" panose="020B0609020000020004" pitchFamily="49" charset="0"/>
              </a:rPr>
              <a:t>="https://www.w3schools.com/prices"&gt;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m:Item</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r>
              <a:rPr lang="en-US" sz="2000" b="0" i="0" noProof="0" dirty="0">
                <a:solidFill>
                  <a:srgbClr val="000000"/>
                </a:solidFill>
                <a:effectLst/>
                <a:latin typeface="Cascadia Code PL" panose="020B0609020000020004" pitchFamily="49" charset="0"/>
                <a:cs typeface="Cascadia Code PL" panose="020B0609020000020004" pitchFamily="49" charset="0"/>
              </a:rPr>
              <a:t>Apples</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m:Item</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m:GetPrice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soap:Body</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soap:Envelope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endParaRPr lang="en-US" sz="2000" noProof="0" dirty="0">
              <a:latin typeface="Cascadia Code PL" panose="020B0609020000020004" pitchFamily="49" charset="0"/>
              <a:cs typeface="Cascadia Code PL" panose="020B0609020000020004" pitchFamily="49" charset="0"/>
            </a:endParaRPr>
          </a:p>
        </p:txBody>
      </p:sp>
      <p:sp>
        <p:nvSpPr>
          <p:cNvPr id="6" name="TextBox 5">
            <a:extLst>
              <a:ext uri="{FF2B5EF4-FFF2-40B4-BE49-F238E27FC236}">
                <a16:creationId xmlns:a16="http://schemas.microsoft.com/office/drawing/2014/main" id="{040D024B-5C8C-443F-B663-3E4D681E610D}"/>
              </a:ext>
            </a:extLst>
          </p:cNvPr>
          <p:cNvSpPr txBox="1"/>
          <p:nvPr/>
        </p:nvSpPr>
        <p:spPr>
          <a:xfrm>
            <a:off x="5243830" y="6259467"/>
            <a:ext cx="6738620" cy="363946"/>
          </a:xfrm>
          <a:prstGeom prst="rect">
            <a:avLst/>
          </a:prstGeom>
          <a:noFill/>
        </p:spPr>
        <p:txBody>
          <a:bodyPr wrap="square">
            <a:spAutoFit/>
          </a:bodyPr>
          <a:lstStyle/>
          <a:p>
            <a:pPr algn="r"/>
            <a:r>
              <a:rPr lang="da-DK" dirty="0"/>
              <a:t>Source: </a:t>
            </a:r>
            <a:r>
              <a:rPr lang="da-DK" dirty="0">
                <a:hlinkClick r:id="rId2"/>
              </a:rPr>
              <a:t>https://www.w3schools.com/xml/xml_soap.asp</a:t>
            </a:r>
            <a:endParaRPr lang="LID4096" dirty="0"/>
          </a:p>
        </p:txBody>
      </p:sp>
    </p:spTree>
    <p:extLst>
      <p:ext uri="{BB962C8B-B14F-4D97-AF65-F5344CB8AC3E}">
        <p14:creationId xmlns:p14="http://schemas.microsoft.com/office/powerpoint/2010/main" val="37732593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96EA-D1C1-456B-B223-B6B6533BBD42}"/>
              </a:ext>
            </a:extLst>
          </p:cNvPr>
          <p:cNvSpPr>
            <a:spLocks noGrp="1"/>
          </p:cNvSpPr>
          <p:nvPr>
            <p:ph type="title"/>
          </p:nvPr>
        </p:nvSpPr>
        <p:spPr/>
        <p:txBody>
          <a:bodyPr/>
          <a:lstStyle/>
          <a:p>
            <a:r>
              <a:rPr lang="en-US" noProof="0" dirty="0"/>
              <a:t>SOAP response</a:t>
            </a:r>
          </a:p>
        </p:txBody>
      </p:sp>
      <p:sp>
        <p:nvSpPr>
          <p:cNvPr id="3" name="Text Placeholder 2">
            <a:extLst>
              <a:ext uri="{FF2B5EF4-FFF2-40B4-BE49-F238E27FC236}">
                <a16:creationId xmlns:a16="http://schemas.microsoft.com/office/drawing/2014/main" id="{065E790F-4C84-4DB9-A2F9-A8796E4C378C}"/>
              </a:ext>
            </a:extLst>
          </p:cNvPr>
          <p:cNvSpPr>
            <a:spLocks noGrp="1"/>
          </p:cNvSpPr>
          <p:nvPr>
            <p:ph type="body" sz="quarter" idx="10"/>
          </p:nvPr>
        </p:nvSpPr>
        <p:spPr>
          <a:xfrm>
            <a:off x="588263" y="1436688"/>
            <a:ext cx="11018520" cy="4001095"/>
          </a:xfrm>
        </p:spPr>
        <p:txBody>
          <a:bodyPr/>
          <a:lstStyle/>
          <a:p>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?xml</a:t>
            </a:r>
            <a:r>
              <a:rPr lang="en-US" sz="2000" b="0" i="0" noProof="0" dirty="0">
                <a:solidFill>
                  <a:srgbClr val="FF0000"/>
                </a:solidFill>
                <a:effectLst/>
                <a:latin typeface="Cascadia Code PL" panose="020B0609020000020004" pitchFamily="49" charset="0"/>
                <a:cs typeface="Cascadia Code PL" panose="020B0609020000020004" pitchFamily="49" charset="0"/>
              </a:rPr>
              <a:t> version</a:t>
            </a:r>
            <a:r>
              <a:rPr lang="en-US" sz="2000" b="0" i="0" noProof="0" dirty="0">
                <a:solidFill>
                  <a:srgbClr val="0000CD"/>
                </a:solidFill>
                <a:effectLst/>
                <a:latin typeface="Cascadia Code PL" panose="020B0609020000020004" pitchFamily="49" charset="0"/>
                <a:cs typeface="Cascadia Code PL" panose="020B0609020000020004" pitchFamily="49" charset="0"/>
              </a:rPr>
              <a:t>="1.0"</a:t>
            </a:r>
            <a:r>
              <a:rPr lang="en-US" sz="2000" b="0" i="0" noProof="0" dirty="0">
                <a:solidFill>
                  <a:srgbClr val="FF0000"/>
                </a:solidFill>
                <a:effectLst/>
                <a:latin typeface="Cascadia Code PL" panose="020B0609020000020004" pitchFamily="49" charset="0"/>
                <a:cs typeface="Cascadia Code PL" panose="020B0609020000020004" pitchFamily="49" charset="0"/>
              </a:rPr>
              <a:t>?</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soap:Envelope</a:t>
            </a:r>
            <a:br>
              <a:rPr lang="en-US" sz="2000" b="0" i="0" noProof="0" dirty="0">
                <a:solidFill>
                  <a:srgbClr val="FF0000"/>
                </a:solidFill>
                <a:effectLst/>
                <a:latin typeface="Cascadia Code PL" panose="020B0609020000020004" pitchFamily="49" charset="0"/>
                <a:cs typeface="Cascadia Code PL" panose="020B0609020000020004" pitchFamily="49" charset="0"/>
              </a:rPr>
            </a:br>
            <a:r>
              <a:rPr lang="en-US" sz="2000" b="0" i="0" noProof="0" dirty="0" err="1">
                <a:solidFill>
                  <a:srgbClr val="FF0000"/>
                </a:solidFill>
                <a:effectLst/>
                <a:latin typeface="Cascadia Code PL" panose="020B0609020000020004" pitchFamily="49" charset="0"/>
                <a:cs typeface="Cascadia Code PL" panose="020B0609020000020004" pitchFamily="49" charset="0"/>
              </a:rPr>
              <a:t>xmlns:soap</a:t>
            </a:r>
            <a:r>
              <a:rPr lang="en-US" sz="2000" b="0" i="0" noProof="0" dirty="0">
                <a:solidFill>
                  <a:srgbClr val="0000CD"/>
                </a:solidFill>
                <a:effectLst/>
                <a:latin typeface="Cascadia Code PL" panose="020B0609020000020004" pitchFamily="49" charset="0"/>
                <a:cs typeface="Cascadia Code PL" panose="020B0609020000020004" pitchFamily="49" charset="0"/>
              </a:rPr>
              <a:t>="http://www.w3.org/2003/05/soap-envelope/"</a:t>
            </a:r>
            <a:br>
              <a:rPr lang="en-US" sz="2000" b="0" i="0" noProof="0" dirty="0">
                <a:solidFill>
                  <a:srgbClr val="FF0000"/>
                </a:solidFill>
                <a:effectLst/>
                <a:latin typeface="Cascadia Code PL" panose="020B0609020000020004" pitchFamily="49" charset="0"/>
                <a:cs typeface="Cascadia Code PL" panose="020B0609020000020004" pitchFamily="49" charset="0"/>
              </a:rPr>
            </a:br>
            <a:r>
              <a:rPr lang="en-US" sz="2000" b="0" i="0" noProof="0" dirty="0" err="1">
                <a:solidFill>
                  <a:srgbClr val="FF0000"/>
                </a:solidFill>
                <a:effectLst/>
                <a:latin typeface="Cascadia Code PL" panose="020B0609020000020004" pitchFamily="49" charset="0"/>
                <a:cs typeface="Cascadia Code PL" panose="020B0609020000020004" pitchFamily="49" charset="0"/>
              </a:rPr>
              <a:t>soap:encodingStyle</a:t>
            </a:r>
            <a:r>
              <a:rPr lang="en-US" sz="2000" b="0" i="0" noProof="0" dirty="0">
                <a:solidFill>
                  <a:srgbClr val="0000CD"/>
                </a:solidFill>
                <a:effectLst/>
                <a:latin typeface="Cascadia Code PL" panose="020B0609020000020004" pitchFamily="49" charset="0"/>
                <a:cs typeface="Cascadia Code PL" panose="020B0609020000020004" pitchFamily="49" charset="0"/>
              </a:rPr>
              <a:t>="http://www.w3.org/2003/05/soap-encoding"&gt;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soap:Body</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m:GetPriceResponse</a:t>
            </a:r>
            <a:r>
              <a:rPr lang="en-US" sz="2000" b="0" i="0" noProof="0" dirty="0">
                <a:solidFill>
                  <a:srgbClr val="FF0000"/>
                </a:solidFill>
                <a:effectLst/>
                <a:latin typeface="Cascadia Code PL" panose="020B0609020000020004" pitchFamily="49" charset="0"/>
                <a:cs typeface="Cascadia Code PL" panose="020B0609020000020004" pitchFamily="49" charset="0"/>
              </a:rPr>
              <a:t> </a:t>
            </a:r>
            <a:r>
              <a:rPr lang="en-US" sz="2000" b="0" i="0" noProof="0" dirty="0" err="1">
                <a:solidFill>
                  <a:srgbClr val="FF0000"/>
                </a:solidFill>
                <a:effectLst/>
                <a:latin typeface="Cascadia Code PL" panose="020B0609020000020004" pitchFamily="49" charset="0"/>
                <a:cs typeface="Cascadia Code PL" panose="020B0609020000020004" pitchFamily="49" charset="0"/>
              </a:rPr>
              <a:t>xmlns:m</a:t>
            </a:r>
            <a:r>
              <a:rPr lang="en-US" sz="2000" b="0" i="0" noProof="0" dirty="0">
                <a:solidFill>
                  <a:srgbClr val="0000CD"/>
                </a:solidFill>
                <a:effectLst/>
                <a:latin typeface="Cascadia Code PL" panose="020B0609020000020004" pitchFamily="49" charset="0"/>
                <a:cs typeface="Cascadia Code PL" panose="020B0609020000020004" pitchFamily="49" charset="0"/>
              </a:rPr>
              <a:t>="https://www.w3schools.com/prices"&gt;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err="1">
                <a:solidFill>
                  <a:srgbClr val="A52A2A"/>
                </a:solidFill>
                <a:effectLst/>
                <a:latin typeface="Cascadia Code PL" panose="020B0609020000020004" pitchFamily="49" charset="0"/>
                <a:cs typeface="Cascadia Code PL" panose="020B0609020000020004" pitchFamily="49" charset="0"/>
              </a:rPr>
              <a:t>m:Price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r>
              <a:rPr lang="en-US" sz="2000" b="0" i="0" noProof="0" dirty="0">
                <a:solidFill>
                  <a:srgbClr val="000000"/>
                </a:solidFill>
                <a:effectLst/>
                <a:latin typeface="Cascadia Code PL" panose="020B0609020000020004" pitchFamily="49" charset="0"/>
                <a:cs typeface="Cascadia Code PL" panose="020B0609020000020004" pitchFamily="49" charset="0"/>
              </a:rPr>
              <a:t>1.90</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m:Price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00"/>
                </a:solidFill>
                <a:effectLst/>
                <a:latin typeface="Cascadia Code PL" panose="020B0609020000020004" pitchFamily="49" charset="0"/>
                <a:cs typeface="Cascadia Code PL" panose="020B0609020000020004" pitchFamily="49" charset="0"/>
              </a:rPr>
              <a:t>  </a:t>
            </a: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m:GetPriceResponse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soap:Body</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br>
              <a:rPr lang="en-US" sz="2000" noProof="0" dirty="0">
                <a:latin typeface="Cascadia Code PL" panose="020B0609020000020004" pitchFamily="49" charset="0"/>
                <a:cs typeface="Cascadia Code PL" panose="020B0609020000020004" pitchFamily="49" charset="0"/>
              </a:rPr>
            </a:br>
            <a:br>
              <a:rPr lang="en-US" sz="2000" noProof="0" dirty="0">
                <a:latin typeface="Cascadia Code PL" panose="020B0609020000020004" pitchFamily="49" charset="0"/>
                <a:cs typeface="Cascadia Code PL" panose="020B0609020000020004" pitchFamily="49" charset="0"/>
              </a:rPr>
            </a:br>
            <a:r>
              <a:rPr lang="en-US" sz="2000" b="0" i="0" noProof="0" dirty="0">
                <a:solidFill>
                  <a:srgbClr val="0000CD"/>
                </a:solidFill>
                <a:effectLst/>
                <a:latin typeface="Cascadia Code PL" panose="020B0609020000020004" pitchFamily="49" charset="0"/>
                <a:cs typeface="Cascadia Code PL" panose="020B0609020000020004" pitchFamily="49" charset="0"/>
              </a:rPr>
              <a:t>&lt;</a:t>
            </a:r>
            <a:r>
              <a:rPr lang="en-US" sz="2000" b="0" i="0" noProof="0" dirty="0">
                <a:solidFill>
                  <a:srgbClr val="A52A2A"/>
                </a:solidFill>
                <a:effectLst/>
                <a:latin typeface="Cascadia Code PL" panose="020B0609020000020004" pitchFamily="49" charset="0"/>
                <a:cs typeface="Cascadia Code PL" panose="020B0609020000020004" pitchFamily="49" charset="0"/>
              </a:rPr>
              <a:t>/</a:t>
            </a:r>
            <a:r>
              <a:rPr lang="en-US" sz="2000" b="0" i="0" noProof="0" dirty="0" err="1">
                <a:solidFill>
                  <a:srgbClr val="A52A2A"/>
                </a:solidFill>
                <a:effectLst/>
                <a:latin typeface="Cascadia Code PL" panose="020B0609020000020004" pitchFamily="49" charset="0"/>
                <a:cs typeface="Cascadia Code PL" panose="020B0609020000020004" pitchFamily="49" charset="0"/>
              </a:rPr>
              <a:t>soap:Envelope</a:t>
            </a:r>
            <a:r>
              <a:rPr lang="en-US" sz="2000" b="0" i="0" noProof="0" dirty="0">
                <a:solidFill>
                  <a:srgbClr val="0000CD"/>
                </a:solidFill>
                <a:effectLst/>
                <a:latin typeface="Cascadia Code PL" panose="020B0609020000020004" pitchFamily="49" charset="0"/>
                <a:cs typeface="Cascadia Code PL" panose="020B0609020000020004" pitchFamily="49" charset="0"/>
              </a:rPr>
              <a:t>&gt;</a:t>
            </a:r>
            <a:endParaRPr lang="en-US" sz="2000" noProof="0" dirty="0">
              <a:latin typeface="Cascadia Code PL" panose="020B0609020000020004" pitchFamily="49" charset="0"/>
              <a:cs typeface="Cascadia Code PL" panose="020B0609020000020004" pitchFamily="49" charset="0"/>
            </a:endParaRPr>
          </a:p>
        </p:txBody>
      </p:sp>
      <p:sp>
        <p:nvSpPr>
          <p:cNvPr id="5" name="TextBox 4">
            <a:extLst>
              <a:ext uri="{FF2B5EF4-FFF2-40B4-BE49-F238E27FC236}">
                <a16:creationId xmlns:a16="http://schemas.microsoft.com/office/drawing/2014/main" id="{54747003-27A5-4743-85A1-A72DC1163477}"/>
              </a:ext>
            </a:extLst>
          </p:cNvPr>
          <p:cNvSpPr txBox="1"/>
          <p:nvPr/>
        </p:nvSpPr>
        <p:spPr>
          <a:xfrm>
            <a:off x="5243830" y="6259467"/>
            <a:ext cx="6738620" cy="363946"/>
          </a:xfrm>
          <a:prstGeom prst="rect">
            <a:avLst/>
          </a:prstGeom>
          <a:noFill/>
        </p:spPr>
        <p:txBody>
          <a:bodyPr wrap="square">
            <a:spAutoFit/>
          </a:bodyPr>
          <a:lstStyle/>
          <a:p>
            <a:pPr algn="r"/>
            <a:r>
              <a:rPr lang="da-DK" dirty="0"/>
              <a:t>Source: </a:t>
            </a:r>
            <a:r>
              <a:rPr lang="da-DK" dirty="0">
                <a:hlinkClick r:id="rId2"/>
              </a:rPr>
              <a:t>https://www.w3schools.com/xml/xml_soap.asp</a:t>
            </a:r>
            <a:endParaRPr lang="LID4096" dirty="0"/>
          </a:p>
        </p:txBody>
      </p:sp>
    </p:spTree>
    <p:extLst>
      <p:ext uri="{BB962C8B-B14F-4D97-AF65-F5344CB8AC3E}">
        <p14:creationId xmlns:p14="http://schemas.microsoft.com/office/powerpoint/2010/main" val="52369304"/>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1993</Words>
  <Application>Microsoft Office PowerPoint</Application>
  <PresentationFormat>Widescreen</PresentationFormat>
  <Paragraphs>358</Paragraphs>
  <Slides>56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 Cascadia Code PL</vt:lpstr>
      <vt:lpstr>Arial</vt:lpstr>
      <vt:lpstr>Cascadia Code</vt:lpstr>
      <vt:lpstr>Cascadia Code PL</vt:lpstr>
      <vt:lpstr>Consolas</vt:lpstr>
      <vt:lpstr>Segoe UI</vt:lpstr>
      <vt:lpstr>Segoe UI Semibold</vt:lpstr>
      <vt:lpstr>Wingdings</vt:lpstr>
      <vt:lpstr>White Template</vt:lpstr>
      <vt:lpstr>C♯ JSON and the REST</vt:lpstr>
      <vt:lpstr>Agenda</vt:lpstr>
      <vt:lpstr>XML</vt:lpstr>
      <vt:lpstr>XML</vt:lpstr>
      <vt:lpstr>XML does not do anything</vt:lpstr>
      <vt:lpstr>How Can XML be Used?</vt:lpstr>
      <vt:lpstr>SOAP</vt:lpstr>
      <vt:lpstr>SOAP request</vt:lpstr>
      <vt:lpstr>SOAP response</vt:lpstr>
      <vt:lpstr>JSON</vt:lpstr>
      <vt:lpstr>JSON</vt:lpstr>
      <vt:lpstr>JSON Syntax</vt:lpstr>
      <vt:lpstr>JSON Name/Value Pairs</vt:lpstr>
      <vt:lpstr>JSON Data Types</vt:lpstr>
      <vt:lpstr>Examples</vt:lpstr>
      <vt:lpstr>Best of both worlds?</vt:lpstr>
      <vt:lpstr>YAML</vt:lpstr>
      <vt:lpstr>YAML</vt:lpstr>
      <vt:lpstr>YAML Example</vt:lpstr>
      <vt:lpstr>REST</vt:lpstr>
      <vt:lpstr>HTTP request</vt:lpstr>
      <vt:lpstr>HTTP response</vt:lpstr>
      <vt:lpstr>REST</vt:lpstr>
      <vt:lpstr>HTTP status codes </vt:lpstr>
      <vt:lpstr>RFC2324: Hyper Text Coffee Pot Control Protocol</vt:lpstr>
      <vt:lpstr>HTTP headers</vt:lpstr>
      <vt:lpstr>Why REST?</vt:lpstr>
      <vt:lpstr>REST request</vt:lpstr>
      <vt:lpstr>REST response</vt:lpstr>
      <vt:lpstr>HTTP request</vt:lpstr>
      <vt:lpstr>HTTP response</vt:lpstr>
      <vt:lpstr>ASP.NET Core</vt:lpstr>
      <vt:lpstr>Model – View – Controller</vt:lpstr>
      <vt:lpstr>ASP.NET Web API</vt:lpstr>
      <vt:lpstr>ASP.NET Core Web API</vt:lpstr>
      <vt:lpstr>Controller</vt:lpstr>
      <vt:lpstr>ASP.NET (Web API) best practices</vt:lpstr>
      <vt:lpstr>Be RESTful</vt:lpstr>
      <vt:lpstr>Use user secrets in development</vt:lpstr>
      <vt:lpstr>Use built-in IoC container</vt:lpstr>
      <vt:lpstr>Consider running migrations on load</vt:lpstr>
      <vt:lpstr>Support the OpenAPI Specification (Swagger)</vt:lpstr>
      <vt:lpstr>Support HTTPS only</vt:lpstr>
      <vt:lpstr>Standardize on lowercase urls</vt:lpstr>
      <vt:lpstr>Secure your Web API</vt:lpstr>
      <vt:lpstr>Testing ASP.NET Core</vt:lpstr>
      <vt:lpstr>Stub  Mock  Fake</vt:lpstr>
      <vt:lpstr>Stubs</vt:lpstr>
      <vt:lpstr>Stubs</vt:lpstr>
      <vt:lpstr>Mocks</vt:lpstr>
      <vt:lpstr>Mocks</vt:lpstr>
      <vt:lpstr>Testing ASP.NET Core with Moq</vt:lpstr>
      <vt:lpstr>gRPC</vt:lpstr>
      <vt:lpstr>gRPC Remote Procedure Calls</vt:lpstr>
      <vt:lpstr>GraphQL</vt:lpstr>
      <vt:lpstr>GraphQL</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166</cp:revision>
  <dcterms:created xsi:type="dcterms:W3CDTF">2021-09-02T18:23:40Z</dcterms:created>
  <dcterms:modified xsi:type="dcterms:W3CDTF">2021-10-26T21:57:46Z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